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7" r:id="rId3"/>
    <p:sldId id="616" r:id="rId4"/>
    <p:sldId id="596" r:id="rId5"/>
    <p:sldId id="420" r:id="rId6"/>
    <p:sldId id="606" r:id="rId7"/>
    <p:sldId id="617" r:id="rId8"/>
    <p:sldId id="613" r:id="rId9"/>
    <p:sldId id="618" r:id="rId10"/>
    <p:sldId id="598" r:id="rId11"/>
    <p:sldId id="599" r:id="rId12"/>
    <p:sldId id="614" r:id="rId13"/>
    <p:sldId id="619" r:id="rId14"/>
    <p:sldId id="622" r:id="rId15"/>
    <p:sldId id="620" r:id="rId16"/>
    <p:sldId id="623" r:id="rId17"/>
    <p:sldId id="621" r:id="rId18"/>
    <p:sldId id="624" r:id="rId19"/>
    <p:sldId id="626" r:id="rId20"/>
    <p:sldId id="625" r:id="rId21"/>
    <p:sldId id="600" r:id="rId22"/>
    <p:sldId id="602" r:id="rId23"/>
    <p:sldId id="601" r:id="rId24"/>
    <p:sldId id="603" r:id="rId25"/>
    <p:sldId id="608" r:id="rId26"/>
    <p:sldId id="610" r:id="rId27"/>
    <p:sldId id="611" r:id="rId28"/>
    <p:sldId id="612" r:id="rId29"/>
    <p:sldId id="607" r:id="rId30"/>
    <p:sldId id="268" r:id="rId31"/>
    <p:sldId id="627"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495" autoAdjust="0"/>
  </p:normalViewPr>
  <p:slideViewPr>
    <p:cSldViewPr snapToGrid="0">
      <p:cViewPr varScale="1">
        <p:scale>
          <a:sx n="116" d="100"/>
          <a:sy n="116" d="100"/>
        </p:scale>
        <p:origin x="3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dgm:spPr/>
      <dgm:t>
        <a:bodyPr/>
        <a:lstStyle/>
        <a:p>
          <a:r>
            <a:rPr lang="en-US" dirty="0"/>
            <a:t>IDE Clean Code Integration</a:t>
          </a:r>
        </a:p>
        <a:p>
          <a:r>
            <a:rPr lang="en-US" dirty="0" err="1"/>
            <a:t>Cli</a:t>
          </a:r>
          <a:r>
            <a:rPr lang="en-US" dirty="0"/>
            <a:t> Scanning</a:t>
          </a:r>
        </a:p>
        <a:p>
          <a:r>
            <a:rPr lang="en-US" dirty="0"/>
            <a:t>Private artifact registry</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BC3EC547-83F4-486E-B284-8D5D57D87C27}">
      <dgm:prSet/>
      <dgm:spPr/>
      <dgm:t>
        <a:bodyPr/>
        <a:lstStyle/>
        <a:p>
          <a:r>
            <a:rPr lang="en-US" dirty="0"/>
            <a:t>Static Code Analysis</a:t>
          </a:r>
        </a:p>
        <a:p>
          <a:r>
            <a:rPr lang="en-US" dirty="0"/>
            <a:t>Test Coverage</a:t>
          </a:r>
        </a:p>
        <a:p>
          <a:r>
            <a:rPr lang="en-US" dirty="0"/>
            <a:t>CVE scanning</a:t>
          </a:r>
        </a:p>
        <a:p>
          <a:r>
            <a:rPr lang="en-US" dirty="0"/>
            <a:t>License scanning</a:t>
          </a:r>
        </a:p>
      </dgm:t>
    </dgm:pt>
    <dgm:pt modelId="{A1F6D661-9FC0-4E82-949C-549E73AEA7D4}" type="parTrans" cxnId="{032B1040-08B9-4BFC-92E3-43E0DF3C5A56}">
      <dgm:prSet/>
      <dgm:spPr/>
      <dgm:t>
        <a:bodyPr/>
        <a:lstStyle/>
        <a:p>
          <a:endParaRPr lang="en-US"/>
        </a:p>
      </dgm:t>
    </dgm:pt>
    <dgm:pt modelId="{52277F99-43AD-4D77-8AE2-18E8CEBB1380}" type="sibTrans" cxnId="{032B1040-08B9-4BFC-92E3-43E0DF3C5A56}">
      <dgm:prSet phldrT="2" phldr="0"/>
      <dgm:spPr/>
      <dgm:t>
        <a:bodyPr/>
        <a:lstStyle/>
        <a:p>
          <a:r>
            <a:rPr lang="en-US"/>
            <a:t>2</a:t>
          </a:r>
        </a:p>
      </dgm:t>
    </dgm:pt>
    <dgm:pt modelId="{A03E5FED-81D4-447F-86DF-D371A049B706}">
      <dgm:prSet/>
      <dgm:spPr/>
      <dgm:t>
        <a:bodyPr/>
        <a:lstStyle/>
        <a:p>
          <a:r>
            <a:rPr lang="en-US" dirty="0"/>
            <a:t>Image signing</a:t>
          </a:r>
        </a:p>
        <a:p>
          <a:r>
            <a:rPr lang="en-US" dirty="0"/>
            <a:t>Private container registry</a:t>
          </a:r>
        </a:p>
        <a:p>
          <a:r>
            <a:rPr lang="en-US" dirty="0"/>
            <a:t>Lightweight change process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dgm:spPr/>
      <dgm:t>
        <a:bodyPr/>
        <a:lstStyle/>
        <a:p>
          <a:r>
            <a:rPr lang="en-US" dirty="0"/>
            <a:t>Runtime CVE scanning</a:t>
          </a:r>
        </a:p>
        <a:p>
          <a:r>
            <a:rPr lang="en-US" dirty="0"/>
            <a:t>Security Policies enforcement</a:t>
          </a:r>
        </a:p>
        <a:p>
          <a:r>
            <a:rPr lang="en-US" dirty="0"/>
            <a:t>Best Practice Policies Enforcement</a:t>
          </a:r>
        </a:p>
        <a:p>
          <a:r>
            <a:rPr lang="en-US" dirty="0"/>
            <a:t>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FBCFEEB7-1921-4544-85D1-710EA396CE6D}">
      <dgm:prSet/>
      <dgm:spPr/>
      <dgm:t>
        <a:bodyPr/>
        <a:lstStyle/>
        <a:p>
          <a:r>
            <a:rPr lang="en-US" dirty="0"/>
            <a:t> Behavior</a:t>
          </a:r>
        </a:p>
      </dgm:t>
    </dgm:pt>
    <dgm:pt modelId="{5CCAC813-0976-400A-8C65-E3CE1C8BBC8B}" type="parTrans" cxnId="{996552C6-F1A4-4D8C-80D0-3C9B9BEBC8CB}">
      <dgm:prSet/>
      <dgm:spPr/>
      <dgm:t>
        <a:bodyPr/>
        <a:lstStyle/>
        <a:p>
          <a:endParaRPr lang="en-US"/>
        </a:p>
      </dgm:t>
    </dgm:pt>
    <dgm:pt modelId="{8975E86F-8EBC-4458-9042-ABA73599AD85}" type="sibTrans" cxnId="{996552C6-F1A4-4D8C-80D0-3C9B9BEBC8CB}">
      <dgm:prSet/>
      <dgm:spPr/>
      <dgm:t>
        <a:bodyPr/>
        <a:lstStyle/>
        <a:p>
          <a:endParaRPr lang="en-US"/>
        </a:p>
      </dgm:t>
    </dgm:pt>
    <dgm:pt modelId="{36239A27-5C8C-4677-81CB-460FCB61480F}">
      <dgm:prSet/>
      <dgm:spPr/>
      <dgm:t>
        <a:bodyPr/>
        <a:lstStyle/>
        <a:p>
          <a:r>
            <a:rPr lang="en-US" dirty="0"/>
            <a:t> Resource consumption</a:t>
          </a:r>
        </a:p>
      </dgm:t>
    </dgm:pt>
    <dgm:pt modelId="{B9422642-74EA-45DB-A31B-EE9007D45B7B}" type="parTrans" cxnId="{23E79E77-30A4-4B1B-A262-534B39CFDC9B}">
      <dgm:prSet/>
      <dgm:spPr/>
      <dgm:t>
        <a:bodyPr/>
        <a:lstStyle/>
        <a:p>
          <a:endParaRPr lang="en-US"/>
        </a:p>
      </dgm:t>
    </dgm:pt>
    <dgm:pt modelId="{0588FAEF-47CF-4B36-B0BA-23A35D2632BF}" type="sibTrans" cxnId="{23E79E77-30A4-4B1B-A262-534B39CFDC9B}">
      <dgm:prSet/>
      <dgm:spPr/>
      <dgm:t>
        <a:bodyPr/>
        <a:lstStyle/>
        <a:p>
          <a:endParaRPr lang="en-US"/>
        </a:p>
      </dgm:t>
    </dgm:pt>
    <dgm:pt modelId="{F6C380CD-74FB-4613-9ED3-A3DB4FFEE4D7}">
      <dgm:prSet/>
      <dgm:spPr/>
      <dgm:t>
        <a:bodyPr/>
        <a:lstStyle/>
        <a:p>
          <a:r>
            <a:rPr lang="en-US" dirty="0"/>
            <a:t> Performance</a:t>
          </a:r>
        </a:p>
      </dgm:t>
    </dgm:pt>
    <dgm:pt modelId="{65653BA3-53CB-400A-B373-3089C439B65F}" type="parTrans" cxnId="{855F3D1E-1A6B-4748-9407-7D92A43DD5DD}">
      <dgm:prSet/>
      <dgm:spPr/>
      <dgm:t>
        <a:bodyPr/>
        <a:lstStyle/>
        <a:p>
          <a:endParaRPr lang="en-US"/>
        </a:p>
      </dgm:t>
    </dgm:pt>
    <dgm:pt modelId="{15858616-C6D8-4541-9BB1-F2C0E9982999}" type="sibTrans" cxnId="{855F3D1E-1A6B-4748-9407-7D92A43DD5DD}">
      <dgm:prSet/>
      <dgm:spPr/>
      <dgm:t>
        <a:bodyPr/>
        <a:lstStyle/>
        <a:p>
          <a:endParaRPr lang="en-US"/>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7BD1C60A-0EA9-4093-B3D2-2A6AE5261B17}" type="pres">
      <dgm:prSet presAssocID="{BC3EC547-83F4-486E-B284-8D5D57D87C27}" presName="compositeNode" presStyleCnt="0"/>
      <dgm:spPr/>
    </dgm:pt>
    <dgm:pt modelId="{82E4ED8D-817A-45E8-AF80-1DE340EF947E}" type="pres">
      <dgm:prSet presAssocID="{BC3EC547-83F4-486E-B284-8D5D57D87C27}" presName="parTx" presStyleLbl="node1" presStyleIdx="0" presStyleCnt="0">
        <dgm:presLayoutVars>
          <dgm:chMax val="0"/>
          <dgm:chPref val="0"/>
          <dgm:bulletEnabled val="1"/>
        </dgm:presLayoutVars>
      </dgm:prSet>
      <dgm:spPr/>
    </dgm:pt>
    <dgm:pt modelId="{BF153FF1-98CE-496A-B7AC-28B16A86C43B}" type="pres">
      <dgm:prSet presAssocID="{BC3EC547-83F4-486E-B284-8D5D57D87C27}" presName="parSh" presStyleCnt="0"/>
      <dgm:spPr/>
    </dgm:pt>
    <dgm:pt modelId="{34600E47-78DC-4A2E-B9FD-ED4EF558D4A0}" type="pres">
      <dgm:prSet presAssocID="{BC3EC547-83F4-486E-B284-8D5D57D87C27}" presName="lineNode" presStyleLbl="alignAccFollowNode1" presStyleIdx="3" presStyleCnt="12"/>
      <dgm:spPr/>
    </dgm:pt>
    <dgm:pt modelId="{FF95EC06-F25E-448B-95A9-F4B882C114B2}" type="pres">
      <dgm:prSet presAssocID="{BC3EC547-83F4-486E-B284-8D5D57D87C27}" presName="lineArrowNode" presStyleLbl="alignAccFollowNode1" presStyleIdx="4" presStyleCnt="12"/>
      <dgm:spPr/>
    </dgm:pt>
    <dgm:pt modelId="{953349F7-09FB-43A5-97B5-6DFC6E60EE6B}" type="pres">
      <dgm:prSet presAssocID="{52277F99-43AD-4D77-8AE2-18E8CEBB1380}" presName="sibTransNodeCircle" presStyleLbl="alignNode1" presStyleIdx="1" presStyleCnt="4">
        <dgm:presLayoutVars>
          <dgm:chMax val="0"/>
          <dgm:bulletEnabled/>
        </dgm:presLayoutVars>
      </dgm:prSet>
      <dgm:spPr/>
    </dgm:pt>
    <dgm:pt modelId="{0F7AB560-2EA5-49DC-B57A-36944CA51662}" type="pres">
      <dgm:prSet presAssocID="{52277F99-43AD-4D77-8AE2-18E8CEBB1380}" presName="spacerBetweenCircleAndCallout" presStyleCnt="0">
        <dgm:presLayoutVars/>
      </dgm:prSet>
      <dgm:spPr/>
    </dgm:pt>
    <dgm:pt modelId="{21F10F80-3081-4227-9878-65234410414E}" type="pres">
      <dgm:prSet presAssocID="{BC3EC547-83F4-486E-B284-8D5D57D87C27}" presName="nodeText" presStyleLbl="alignAccFollowNode1" presStyleIdx="5" presStyleCnt="12">
        <dgm:presLayoutVars>
          <dgm:bulletEnabled val="1"/>
        </dgm:presLayoutVars>
      </dgm:prSet>
      <dgm:spPr/>
    </dgm:pt>
    <dgm:pt modelId="{589471C4-40B2-4C41-83C7-26FC721F11AE}" type="pres">
      <dgm:prSet presAssocID="{52277F99-43AD-4D77-8AE2-18E8CEBB1380}"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B4CA6B0F-DD8B-46E1-AB92-1836499B9667}" type="presOf" srcId="{BC3EC547-83F4-486E-B284-8D5D57D87C27}" destId="{21F10F80-3081-4227-9878-65234410414E}" srcOrd="0" destOrd="0" presId="urn:microsoft.com/office/officeart/2016/7/layout/LinearArrowProcessNumbered"/>
    <dgm:cxn modelId="{855F3D1E-1A6B-4748-9407-7D92A43DD5DD}" srcId="{C793D4B0-5B01-43D7-BD82-E569876D9577}" destId="{F6C380CD-74FB-4613-9ED3-A3DB4FFEE4D7}" srcOrd="1" destOrd="0" parTransId="{65653BA3-53CB-400A-B373-3089C439B65F}" sibTransId="{15858616-C6D8-4541-9BB1-F2C0E9982999}"/>
    <dgm:cxn modelId="{4E69BA1E-6842-4932-B82A-4EBF5F63EBA7}" type="presOf" srcId="{A03E5FED-81D4-447F-86DF-D371A049B706}" destId="{24CCC899-2A24-4646-BF85-A51740CDE131}" srcOrd="0" destOrd="0" presId="urn:microsoft.com/office/officeart/2016/7/layout/LinearArrowProcessNumbered"/>
    <dgm:cxn modelId="{3011103F-848F-4199-A810-46968BC13610}" type="presOf" srcId="{F6C380CD-74FB-4613-9ED3-A3DB4FFEE4D7}" destId="{B822E767-0B7C-4D4A-8FD6-68773FBE3401}" srcOrd="0" destOrd="2" presId="urn:microsoft.com/office/officeart/2016/7/layout/LinearArrowProcessNumbered"/>
    <dgm:cxn modelId="{032B1040-08B9-4BFC-92E3-43E0DF3C5A56}" srcId="{D976A561-1D97-431D-A96C-405EF5955B75}" destId="{BC3EC547-83F4-486E-B284-8D5D57D87C27}" srcOrd="1" destOrd="0" parTransId="{A1F6D661-9FC0-4E82-949C-549E73AEA7D4}" sibTransId="{52277F99-43AD-4D77-8AE2-18E8CEBB1380}"/>
    <dgm:cxn modelId="{9F27515B-7A47-499D-A7D3-17A179A9904C}" srcId="{D976A561-1D97-431D-A96C-405EF5955B75}" destId="{A03E5FED-81D4-447F-86DF-D371A049B706}" srcOrd="2" destOrd="0" parTransId="{7CEA9B50-E0ED-4F93-8F97-D2C9CB6E8F2E}" sibTransId="{B94B2D2D-8B07-4674-8771-B3F31AB982BD}"/>
    <dgm:cxn modelId="{E601B366-D6E2-45A4-A7E8-03D51A89F26D}" type="presOf" srcId="{FBCFEEB7-1921-4544-85D1-710EA396CE6D}" destId="{B822E767-0B7C-4D4A-8FD6-68773FBE3401}" srcOrd="0" destOrd="1" presId="urn:microsoft.com/office/officeart/2016/7/layout/LinearArrowProcessNumbered"/>
    <dgm:cxn modelId="{FA72D06D-1DBA-4868-98C1-80F28ADEB78E}" type="presOf" srcId="{36239A27-5C8C-4677-81CB-460FCB61480F}" destId="{B822E767-0B7C-4D4A-8FD6-68773FBE3401}" srcOrd="0" destOrd="3" presId="urn:microsoft.com/office/officeart/2016/7/layout/LinearArrowProcessNumbered"/>
    <dgm:cxn modelId="{8AF1C875-EFFA-4414-A550-680D99794698}" type="presOf" srcId="{AB0D2A85-C966-4D55-9D29-5515B449E522}" destId="{048B26B8-D197-4577-970E-D9A6EEEAC727}" srcOrd="0" destOrd="0" presId="urn:microsoft.com/office/officeart/2016/7/layout/LinearArrowProcessNumbered"/>
    <dgm:cxn modelId="{23E79E77-30A4-4B1B-A262-534B39CFDC9B}" srcId="{C793D4B0-5B01-43D7-BD82-E569876D9577}" destId="{36239A27-5C8C-4677-81CB-460FCB61480F}" srcOrd="2" destOrd="0" parTransId="{B9422642-74EA-45DB-A31B-EE9007D45B7B}" sibTransId="{0588FAEF-47CF-4B36-B0BA-23A35D2632BF}"/>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8DBE01B2-9DC6-4F26-B0BC-05D354D1A27D}" type="presOf" srcId="{52277F99-43AD-4D77-8AE2-18E8CEBB1380}" destId="{953349F7-09FB-43A5-97B5-6DFC6E60EE6B}"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996552C6-F1A4-4D8C-80D0-3C9B9BEBC8CB}" srcId="{C793D4B0-5B01-43D7-BD82-E569876D9577}" destId="{FBCFEEB7-1921-4544-85D1-710EA396CE6D}" srcOrd="0" destOrd="0" parTransId="{5CCAC813-0976-400A-8C65-E3CE1C8BBC8B}" sibTransId="{8975E86F-8EBC-4458-9042-ABA73599AD85}"/>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209462D3-0C66-42A4-A5FA-0C1705657F8A}" type="presParOf" srcId="{41C25B00-C005-4151-9295-E57B156F3FB6}" destId="{7BD1C60A-0EA9-4093-B3D2-2A6AE5261B17}" srcOrd="2" destOrd="0" presId="urn:microsoft.com/office/officeart/2016/7/layout/LinearArrowProcessNumbered"/>
    <dgm:cxn modelId="{FFA7D503-2142-40B0-9CD2-D1E8BC549DDA}" type="presParOf" srcId="{7BD1C60A-0EA9-4093-B3D2-2A6AE5261B17}" destId="{82E4ED8D-817A-45E8-AF80-1DE340EF947E}" srcOrd="0" destOrd="0" presId="urn:microsoft.com/office/officeart/2016/7/layout/LinearArrowProcessNumbered"/>
    <dgm:cxn modelId="{B1BA21F8-3444-44A8-A131-0D5F804217AA}" type="presParOf" srcId="{7BD1C60A-0EA9-4093-B3D2-2A6AE5261B17}" destId="{BF153FF1-98CE-496A-B7AC-28B16A86C43B}" srcOrd="1" destOrd="0" presId="urn:microsoft.com/office/officeart/2016/7/layout/LinearArrowProcessNumbered"/>
    <dgm:cxn modelId="{96252EF6-E390-4AE0-A86A-D3D5EC5C269C}" type="presParOf" srcId="{BF153FF1-98CE-496A-B7AC-28B16A86C43B}" destId="{34600E47-78DC-4A2E-B9FD-ED4EF558D4A0}" srcOrd="0" destOrd="0" presId="urn:microsoft.com/office/officeart/2016/7/layout/LinearArrowProcessNumbered"/>
    <dgm:cxn modelId="{2C4A3B27-9C51-419A-A59A-40AEFF64781B}" type="presParOf" srcId="{BF153FF1-98CE-496A-B7AC-28B16A86C43B}" destId="{FF95EC06-F25E-448B-95A9-F4B882C114B2}" srcOrd="1" destOrd="0" presId="urn:microsoft.com/office/officeart/2016/7/layout/LinearArrowProcessNumbered"/>
    <dgm:cxn modelId="{11FE27CA-013C-4726-847D-91CE155DFF30}" type="presParOf" srcId="{BF153FF1-98CE-496A-B7AC-28B16A86C43B}" destId="{953349F7-09FB-43A5-97B5-6DFC6E60EE6B}" srcOrd="2" destOrd="0" presId="urn:microsoft.com/office/officeart/2016/7/layout/LinearArrowProcessNumbered"/>
    <dgm:cxn modelId="{F75DCEAE-EDB8-449C-877D-55A7D1462735}" type="presParOf" srcId="{BF153FF1-98CE-496A-B7AC-28B16A86C43B}" destId="{0F7AB560-2EA5-49DC-B57A-36944CA51662}" srcOrd="3" destOrd="0" presId="urn:microsoft.com/office/officeart/2016/7/layout/LinearArrowProcessNumbered"/>
    <dgm:cxn modelId="{784BC765-C08C-4CC0-8C82-625CC6BCFC44}" type="presParOf" srcId="{7BD1C60A-0EA9-4093-B3D2-2A6AE5261B17}" destId="{21F10F80-3081-4227-9878-65234410414E}" srcOrd="2" destOrd="0" presId="urn:microsoft.com/office/officeart/2016/7/layout/LinearArrowProcessNumbered"/>
    <dgm:cxn modelId="{12BAF852-0E3F-4714-9444-A90950B5E592}" type="presParOf" srcId="{41C25B00-C005-4151-9295-E57B156F3FB6}" destId="{589471C4-40B2-4C41-83C7-26FC721F11AE}"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dgm:spPr/>
      <dgm:t>
        <a:bodyPr/>
        <a:lstStyle/>
        <a:p>
          <a:r>
            <a:rPr lang="en-US" dirty="0"/>
            <a:t>IDE Clean Code Integration</a:t>
          </a:r>
        </a:p>
        <a:p>
          <a:r>
            <a:rPr lang="en-US" dirty="0" err="1"/>
            <a:t>Cli</a:t>
          </a:r>
          <a:r>
            <a:rPr lang="en-US" dirty="0"/>
            <a:t> Scanning</a:t>
          </a:r>
        </a:p>
        <a:p>
          <a:r>
            <a:rPr lang="en-US" dirty="0"/>
            <a:t>Private artifact registry</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BC3EC547-83F4-486E-B284-8D5D57D87C27}">
      <dgm:prSet/>
      <dgm:spPr/>
      <dgm:t>
        <a:bodyPr/>
        <a:lstStyle/>
        <a:p>
          <a:r>
            <a:rPr lang="en-US" dirty="0"/>
            <a:t>Static Code Analysis</a:t>
          </a:r>
        </a:p>
        <a:p>
          <a:r>
            <a:rPr lang="en-US" dirty="0"/>
            <a:t>Test Coverage</a:t>
          </a:r>
        </a:p>
        <a:p>
          <a:r>
            <a:rPr lang="en-US" dirty="0"/>
            <a:t>CVE scanning</a:t>
          </a:r>
        </a:p>
        <a:p>
          <a:r>
            <a:rPr lang="en-US" dirty="0"/>
            <a:t>License scanning</a:t>
          </a:r>
        </a:p>
      </dgm:t>
    </dgm:pt>
    <dgm:pt modelId="{A1F6D661-9FC0-4E82-949C-549E73AEA7D4}" type="parTrans" cxnId="{032B1040-08B9-4BFC-92E3-43E0DF3C5A56}">
      <dgm:prSet/>
      <dgm:spPr/>
      <dgm:t>
        <a:bodyPr/>
        <a:lstStyle/>
        <a:p>
          <a:endParaRPr lang="en-US"/>
        </a:p>
      </dgm:t>
    </dgm:pt>
    <dgm:pt modelId="{52277F99-43AD-4D77-8AE2-18E8CEBB1380}" type="sibTrans" cxnId="{032B1040-08B9-4BFC-92E3-43E0DF3C5A56}">
      <dgm:prSet phldrT="2" phldr="0"/>
      <dgm:spPr/>
      <dgm:t>
        <a:bodyPr/>
        <a:lstStyle/>
        <a:p>
          <a:r>
            <a:rPr lang="en-US"/>
            <a:t>2</a:t>
          </a:r>
        </a:p>
      </dgm:t>
    </dgm:pt>
    <dgm:pt modelId="{A03E5FED-81D4-447F-86DF-D371A049B706}">
      <dgm:prSet/>
      <dgm:spPr/>
      <dgm:t>
        <a:bodyPr/>
        <a:lstStyle/>
        <a:p>
          <a:r>
            <a:rPr lang="en-US" dirty="0"/>
            <a:t>Image signing</a:t>
          </a:r>
        </a:p>
        <a:p>
          <a:r>
            <a:rPr lang="en-US" dirty="0"/>
            <a:t>Private container registry</a:t>
          </a:r>
        </a:p>
        <a:p>
          <a:r>
            <a:rPr lang="en-US" dirty="0"/>
            <a:t>Lightweight change process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dgm:spPr/>
      <dgm:t>
        <a:bodyPr/>
        <a:lstStyle/>
        <a:p>
          <a:r>
            <a:rPr lang="en-US" dirty="0"/>
            <a:t>Runtime CVE scanning</a:t>
          </a:r>
        </a:p>
        <a:p>
          <a:r>
            <a:rPr lang="en-US" dirty="0"/>
            <a:t>Security Policies enforcement</a:t>
          </a:r>
        </a:p>
        <a:p>
          <a:r>
            <a:rPr lang="en-US" dirty="0"/>
            <a:t>Best Practice Policies Enforcement</a:t>
          </a:r>
        </a:p>
        <a:p>
          <a:r>
            <a:rPr lang="en-US" dirty="0"/>
            <a:t>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122DF596-21D6-42C4-AFC1-390489173F94}">
      <dgm:prSet/>
      <dgm:spPr/>
      <dgm:t>
        <a:bodyPr/>
        <a:lstStyle/>
        <a:p>
          <a:r>
            <a:rPr lang="en-US" dirty="0"/>
            <a:t> Behavior</a:t>
          </a:r>
        </a:p>
      </dgm:t>
    </dgm:pt>
    <dgm:pt modelId="{F12AFCCA-826C-4EC2-BA3E-E7DD6A81BEF5}" type="parTrans" cxnId="{ECE498D2-A6FC-4B5B-9F5E-593F9F19F72C}">
      <dgm:prSet/>
      <dgm:spPr/>
      <dgm:t>
        <a:bodyPr/>
        <a:lstStyle/>
        <a:p>
          <a:endParaRPr lang="en-US"/>
        </a:p>
      </dgm:t>
    </dgm:pt>
    <dgm:pt modelId="{BEFA50E2-CD34-4E6F-8F97-A1E9F217C826}" type="sibTrans" cxnId="{ECE498D2-A6FC-4B5B-9F5E-593F9F19F72C}">
      <dgm:prSet phldrT="5" phldr="0"/>
      <dgm:spPr/>
    </dgm:pt>
    <dgm:pt modelId="{34F7EC14-1B84-47D9-A92A-47547C6618EF}">
      <dgm:prSet/>
      <dgm:spPr/>
      <dgm:t>
        <a:bodyPr/>
        <a:lstStyle/>
        <a:p>
          <a:r>
            <a:rPr lang="en-US" dirty="0"/>
            <a:t> Performance</a:t>
          </a:r>
        </a:p>
      </dgm:t>
    </dgm:pt>
    <dgm:pt modelId="{CDA126FC-71F6-49F8-AEF4-A8A8AA271F52}" type="parTrans" cxnId="{9F86E62B-E153-4F88-AF14-3B954F65E5E5}">
      <dgm:prSet/>
      <dgm:spPr/>
      <dgm:t>
        <a:bodyPr/>
        <a:lstStyle/>
        <a:p>
          <a:endParaRPr lang="en-US"/>
        </a:p>
      </dgm:t>
    </dgm:pt>
    <dgm:pt modelId="{D50CD0E7-4E3C-477B-9753-0691B5BFA19E}" type="sibTrans" cxnId="{9F86E62B-E153-4F88-AF14-3B954F65E5E5}">
      <dgm:prSet/>
      <dgm:spPr/>
      <dgm:t>
        <a:bodyPr/>
        <a:lstStyle/>
        <a:p>
          <a:endParaRPr lang="en-US"/>
        </a:p>
      </dgm:t>
    </dgm:pt>
    <dgm:pt modelId="{A9BCC9E0-1D1E-4BE6-A6DD-EAE5F763186B}">
      <dgm:prSet/>
      <dgm:spPr/>
      <dgm:t>
        <a:bodyPr/>
        <a:lstStyle/>
        <a:p>
          <a:r>
            <a:rPr lang="en-US" dirty="0"/>
            <a:t> Resource consumption</a:t>
          </a:r>
        </a:p>
      </dgm:t>
    </dgm:pt>
    <dgm:pt modelId="{97DA3CE6-86EC-4069-8F9C-8908A36C84AB}" type="parTrans" cxnId="{403C11E0-1ABC-4738-9C83-E4648BE6137D}">
      <dgm:prSet/>
      <dgm:spPr/>
      <dgm:t>
        <a:bodyPr/>
        <a:lstStyle/>
        <a:p>
          <a:endParaRPr lang="en-US"/>
        </a:p>
      </dgm:t>
    </dgm:pt>
    <dgm:pt modelId="{44D508DC-AB97-405F-B686-3226240691C0}" type="sibTrans" cxnId="{403C11E0-1ABC-4738-9C83-E4648BE6137D}">
      <dgm:prSet/>
      <dgm:spPr/>
      <dgm:t>
        <a:bodyPr/>
        <a:lstStyle/>
        <a:p>
          <a:endParaRPr lang="en-US"/>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7BD1C60A-0EA9-4093-B3D2-2A6AE5261B17}" type="pres">
      <dgm:prSet presAssocID="{BC3EC547-83F4-486E-B284-8D5D57D87C27}" presName="compositeNode" presStyleCnt="0"/>
      <dgm:spPr/>
    </dgm:pt>
    <dgm:pt modelId="{82E4ED8D-817A-45E8-AF80-1DE340EF947E}" type="pres">
      <dgm:prSet presAssocID="{BC3EC547-83F4-486E-B284-8D5D57D87C27}" presName="parTx" presStyleLbl="node1" presStyleIdx="0" presStyleCnt="0">
        <dgm:presLayoutVars>
          <dgm:chMax val="0"/>
          <dgm:chPref val="0"/>
          <dgm:bulletEnabled val="1"/>
        </dgm:presLayoutVars>
      </dgm:prSet>
      <dgm:spPr/>
    </dgm:pt>
    <dgm:pt modelId="{BF153FF1-98CE-496A-B7AC-28B16A86C43B}" type="pres">
      <dgm:prSet presAssocID="{BC3EC547-83F4-486E-B284-8D5D57D87C27}" presName="parSh" presStyleCnt="0"/>
      <dgm:spPr/>
    </dgm:pt>
    <dgm:pt modelId="{34600E47-78DC-4A2E-B9FD-ED4EF558D4A0}" type="pres">
      <dgm:prSet presAssocID="{BC3EC547-83F4-486E-B284-8D5D57D87C27}" presName="lineNode" presStyleLbl="alignAccFollowNode1" presStyleIdx="3" presStyleCnt="12"/>
      <dgm:spPr/>
    </dgm:pt>
    <dgm:pt modelId="{FF95EC06-F25E-448B-95A9-F4B882C114B2}" type="pres">
      <dgm:prSet presAssocID="{BC3EC547-83F4-486E-B284-8D5D57D87C27}" presName="lineArrowNode" presStyleLbl="alignAccFollowNode1" presStyleIdx="4" presStyleCnt="12"/>
      <dgm:spPr/>
    </dgm:pt>
    <dgm:pt modelId="{953349F7-09FB-43A5-97B5-6DFC6E60EE6B}" type="pres">
      <dgm:prSet presAssocID="{52277F99-43AD-4D77-8AE2-18E8CEBB1380}" presName="sibTransNodeCircle" presStyleLbl="alignNode1" presStyleIdx="1" presStyleCnt="4">
        <dgm:presLayoutVars>
          <dgm:chMax val="0"/>
          <dgm:bulletEnabled/>
        </dgm:presLayoutVars>
      </dgm:prSet>
      <dgm:spPr/>
    </dgm:pt>
    <dgm:pt modelId="{0F7AB560-2EA5-49DC-B57A-36944CA51662}" type="pres">
      <dgm:prSet presAssocID="{52277F99-43AD-4D77-8AE2-18E8CEBB1380}" presName="spacerBetweenCircleAndCallout" presStyleCnt="0">
        <dgm:presLayoutVars/>
      </dgm:prSet>
      <dgm:spPr/>
    </dgm:pt>
    <dgm:pt modelId="{21F10F80-3081-4227-9878-65234410414E}" type="pres">
      <dgm:prSet presAssocID="{BC3EC547-83F4-486E-B284-8D5D57D87C27}" presName="nodeText" presStyleLbl="alignAccFollowNode1" presStyleIdx="5" presStyleCnt="12">
        <dgm:presLayoutVars>
          <dgm:bulletEnabled val="1"/>
        </dgm:presLayoutVars>
      </dgm:prSet>
      <dgm:spPr/>
    </dgm:pt>
    <dgm:pt modelId="{589471C4-40B2-4C41-83C7-26FC721F11AE}" type="pres">
      <dgm:prSet presAssocID="{52277F99-43AD-4D77-8AE2-18E8CEBB1380}"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B4CA6B0F-DD8B-46E1-AB92-1836499B9667}" type="presOf" srcId="{BC3EC547-83F4-486E-B284-8D5D57D87C27}" destId="{21F10F80-3081-4227-9878-65234410414E}" srcOrd="0" destOrd="0" presId="urn:microsoft.com/office/officeart/2016/7/layout/LinearArrowProcessNumbered"/>
    <dgm:cxn modelId="{4E69BA1E-6842-4932-B82A-4EBF5F63EBA7}" type="presOf" srcId="{A03E5FED-81D4-447F-86DF-D371A049B706}" destId="{24CCC899-2A24-4646-BF85-A51740CDE131}" srcOrd="0" destOrd="0" presId="urn:microsoft.com/office/officeart/2016/7/layout/LinearArrowProcessNumbered"/>
    <dgm:cxn modelId="{9F86E62B-E153-4F88-AF14-3B954F65E5E5}" srcId="{C793D4B0-5B01-43D7-BD82-E569876D9577}" destId="{34F7EC14-1B84-47D9-A92A-47547C6618EF}" srcOrd="1" destOrd="0" parTransId="{CDA126FC-71F6-49F8-AEF4-A8A8AA271F52}" sibTransId="{D50CD0E7-4E3C-477B-9753-0691B5BFA19E}"/>
    <dgm:cxn modelId="{032B1040-08B9-4BFC-92E3-43E0DF3C5A56}" srcId="{D976A561-1D97-431D-A96C-405EF5955B75}" destId="{BC3EC547-83F4-486E-B284-8D5D57D87C27}" srcOrd="1" destOrd="0" parTransId="{A1F6D661-9FC0-4E82-949C-549E73AEA7D4}" sibTransId="{52277F99-43AD-4D77-8AE2-18E8CEBB1380}"/>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76E6A57C-42B6-46FA-A763-9261A29322DC}" type="presOf" srcId="{A9BCC9E0-1D1E-4BE6-A6DD-EAE5F763186B}" destId="{B822E767-0B7C-4D4A-8FD6-68773FBE3401}" srcOrd="0" destOrd="3" presId="urn:microsoft.com/office/officeart/2016/7/layout/LinearArrowProcessNumbered"/>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8DBE01B2-9DC6-4F26-B0BC-05D354D1A27D}" type="presOf" srcId="{52277F99-43AD-4D77-8AE2-18E8CEBB1380}" destId="{953349F7-09FB-43A5-97B5-6DFC6E60EE6B}"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B56D29CF-1373-48AC-94AB-583EAC5BB901}" type="presOf" srcId="{34F7EC14-1B84-47D9-A92A-47547C6618EF}" destId="{B822E767-0B7C-4D4A-8FD6-68773FBE3401}" srcOrd="0" destOrd="2" presId="urn:microsoft.com/office/officeart/2016/7/layout/LinearArrowProcessNumbered"/>
    <dgm:cxn modelId="{ECE498D2-A6FC-4B5B-9F5E-593F9F19F72C}" srcId="{C793D4B0-5B01-43D7-BD82-E569876D9577}" destId="{122DF596-21D6-42C4-AFC1-390489173F94}" srcOrd="0" destOrd="0" parTransId="{F12AFCCA-826C-4EC2-BA3E-E7DD6A81BEF5}" sibTransId="{BEFA50E2-CD34-4E6F-8F97-A1E9F217C826}"/>
    <dgm:cxn modelId="{403C11E0-1ABC-4738-9C83-E4648BE6137D}" srcId="{C793D4B0-5B01-43D7-BD82-E569876D9577}" destId="{A9BCC9E0-1D1E-4BE6-A6DD-EAE5F763186B}" srcOrd="2" destOrd="0" parTransId="{97DA3CE6-86EC-4069-8F9C-8908A36C84AB}" sibTransId="{44D508DC-AB97-405F-B686-3226240691C0}"/>
    <dgm:cxn modelId="{0BC5C0EA-9BB8-494D-ADF2-2A0AB719ACB9}" type="presOf" srcId="{C793D4B0-5B01-43D7-BD82-E569876D9577}" destId="{B822E767-0B7C-4D4A-8FD6-68773FBE3401}" srcOrd="0" destOrd="0" presId="urn:microsoft.com/office/officeart/2016/7/layout/LinearArrowProcessNumbered"/>
    <dgm:cxn modelId="{9823ABEE-C166-4571-86CC-192BF1D14529}" type="presOf" srcId="{122DF596-21D6-42C4-AFC1-390489173F94}" destId="{B822E767-0B7C-4D4A-8FD6-68773FBE3401}" srcOrd="0" destOrd="1"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209462D3-0C66-42A4-A5FA-0C1705657F8A}" type="presParOf" srcId="{41C25B00-C005-4151-9295-E57B156F3FB6}" destId="{7BD1C60A-0EA9-4093-B3D2-2A6AE5261B17}" srcOrd="2" destOrd="0" presId="urn:microsoft.com/office/officeart/2016/7/layout/LinearArrowProcessNumbered"/>
    <dgm:cxn modelId="{FFA7D503-2142-40B0-9CD2-D1E8BC549DDA}" type="presParOf" srcId="{7BD1C60A-0EA9-4093-B3D2-2A6AE5261B17}" destId="{82E4ED8D-817A-45E8-AF80-1DE340EF947E}" srcOrd="0" destOrd="0" presId="urn:microsoft.com/office/officeart/2016/7/layout/LinearArrowProcessNumbered"/>
    <dgm:cxn modelId="{B1BA21F8-3444-44A8-A131-0D5F804217AA}" type="presParOf" srcId="{7BD1C60A-0EA9-4093-B3D2-2A6AE5261B17}" destId="{BF153FF1-98CE-496A-B7AC-28B16A86C43B}" srcOrd="1" destOrd="0" presId="urn:microsoft.com/office/officeart/2016/7/layout/LinearArrowProcessNumbered"/>
    <dgm:cxn modelId="{96252EF6-E390-4AE0-A86A-D3D5EC5C269C}" type="presParOf" srcId="{BF153FF1-98CE-496A-B7AC-28B16A86C43B}" destId="{34600E47-78DC-4A2E-B9FD-ED4EF558D4A0}" srcOrd="0" destOrd="0" presId="urn:microsoft.com/office/officeart/2016/7/layout/LinearArrowProcessNumbered"/>
    <dgm:cxn modelId="{2C4A3B27-9C51-419A-A59A-40AEFF64781B}" type="presParOf" srcId="{BF153FF1-98CE-496A-B7AC-28B16A86C43B}" destId="{FF95EC06-F25E-448B-95A9-F4B882C114B2}" srcOrd="1" destOrd="0" presId="urn:microsoft.com/office/officeart/2016/7/layout/LinearArrowProcessNumbered"/>
    <dgm:cxn modelId="{11FE27CA-013C-4726-847D-91CE155DFF30}" type="presParOf" srcId="{BF153FF1-98CE-496A-B7AC-28B16A86C43B}" destId="{953349F7-09FB-43A5-97B5-6DFC6E60EE6B}" srcOrd="2" destOrd="0" presId="urn:microsoft.com/office/officeart/2016/7/layout/LinearArrowProcessNumbered"/>
    <dgm:cxn modelId="{F75DCEAE-EDB8-449C-877D-55A7D1462735}" type="presParOf" srcId="{BF153FF1-98CE-496A-B7AC-28B16A86C43B}" destId="{0F7AB560-2EA5-49DC-B57A-36944CA51662}" srcOrd="3" destOrd="0" presId="urn:microsoft.com/office/officeart/2016/7/layout/LinearArrowProcessNumbered"/>
    <dgm:cxn modelId="{784BC765-C08C-4CC0-8C82-625CC6BCFC44}" type="presParOf" srcId="{7BD1C60A-0EA9-4093-B3D2-2A6AE5261B17}" destId="{21F10F80-3081-4227-9878-65234410414E}" srcOrd="2" destOrd="0" presId="urn:microsoft.com/office/officeart/2016/7/layout/LinearArrowProcessNumbered"/>
    <dgm:cxn modelId="{12BAF852-0E3F-4714-9444-A90950B5E592}" type="presParOf" srcId="{41C25B00-C005-4151-9295-E57B156F3FB6}" destId="{589471C4-40B2-4C41-83C7-26FC721F11AE}"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dgm:spPr/>
      <dgm:t>
        <a:bodyPr/>
        <a:lstStyle/>
        <a:p>
          <a:r>
            <a:rPr lang="en-US" dirty="0"/>
            <a:t>IDE Clean Code Integration</a:t>
          </a:r>
        </a:p>
        <a:p>
          <a:r>
            <a:rPr lang="en-US" dirty="0" err="1"/>
            <a:t>Cli</a:t>
          </a:r>
          <a:r>
            <a:rPr lang="en-US" dirty="0"/>
            <a:t> Scanning</a:t>
          </a:r>
        </a:p>
        <a:p>
          <a:r>
            <a:rPr lang="en-US" dirty="0"/>
            <a:t>Private artifact registry</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BC3EC547-83F4-486E-B284-8D5D57D87C27}">
      <dgm:prSet/>
      <dgm:spPr/>
      <dgm:t>
        <a:bodyPr/>
        <a:lstStyle/>
        <a:p>
          <a:r>
            <a:rPr lang="en-US" dirty="0"/>
            <a:t>Static Code Analysis</a:t>
          </a:r>
        </a:p>
        <a:p>
          <a:r>
            <a:rPr lang="en-US" dirty="0"/>
            <a:t>Test Coverage</a:t>
          </a:r>
        </a:p>
        <a:p>
          <a:r>
            <a:rPr lang="en-US" dirty="0"/>
            <a:t>CVE scanning</a:t>
          </a:r>
        </a:p>
        <a:p>
          <a:r>
            <a:rPr lang="en-US" dirty="0"/>
            <a:t>License scanning</a:t>
          </a:r>
        </a:p>
      </dgm:t>
    </dgm:pt>
    <dgm:pt modelId="{A1F6D661-9FC0-4E82-949C-549E73AEA7D4}" type="parTrans" cxnId="{032B1040-08B9-4BFC-92E3-43E0DF3C5A56}">
      <dgm:prSet/>
      <dgm:spPr/>
      <dgm:t>
        <a:bodyPr/>
        <a:lstStyle/>
        <a:p>
          <a:endParaRPr lang="en-US"/>
        </a:p>
      </dgm:t>
    </dgm:pt>
    <dgm:pt modelId="{52277F99-43AD-4D77-8AE2-18E8CEBB1380}" type="sibTrans" cxnId="{032B1040-08B9-4BFC-92E3-43E0DF3C5A56}">
      <dgm:prSet phldrT="2" phldr="0"/>
      <dgm:spPr/>
      <dgm:t>
        <a:bodyPr/>
        <a:lstStyle/>
        <a:p>
          <a:r>
            <a:rPr lang="en-US"/>
            <a:t>2</a:t>
          </a:r>
        </a:p>
      </dgm:t>
    </dgm:pt>
    <dgm:pt modelId="{A03E5FED-81D4-447F-86DF-D371A049B706}">
      <dgm:prSet/>
      <dgm:spPr/>
      <dgm:t>
        <a:bodyPr/>
        <a:lstStyle/>
        <a:p>
          <a:r>
            <a:rPr lang="en-US" dirty="0"/>
            <a:t>Image signing</a:t>
          </a:r>
        </a:p>
        <a:p>
          <a:r>
            <a:rPr lang="en-US" dirty="0"/>
            <a:t>Private container registry</a:t>
          </a:r>
        </a:p>
        <a:p>
          <a:r>
            <a:rPr lang="en-US"/>
            <a:t>Lightweight change process</a:t>
          </a:r>
          <a:endParaRPr lang="en-US" dirty="0"/>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dgm:spPr/>
      <dgm:t>
        <a:bodyPr/>
        <a:lstStyle/>
        <a:p>
          <a:r>
            <a:rPr lang="en-US" dirty="0"/>
            <a:t>Runtime CVE scanning</a:t>
          </a:r>
        </a:p>
        <a:p>
          <a:r>
            <a:rPr lang="en-US" dirty="0"/>
            <a:t>Security Policies enforcement</a:t>
          </a:r>
        </a:p>
        <a:p>
          <a:r>
            <a:rPr lang="en-US" dirty="0"/>
            <a:t>Best Practice Policies Enforcement</a:t>
          </a:r>
        </a:p>
        <a:p>
          <a:r>
            <a:rPr lang="en-US" dirty="0"/>
            <a:t>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2A2FE8A-C260-4CA0-BA3E-A2FC53E8F194}">
      <dgm:prSet/>
      <dgm:spPr/>
      <dgm:t>
        <a:bodyPr/>
        <a:lstStyle/>
        <a:p>
          <a:r>
            <a:rPr lang="en-US" dirty="0"/>
            <a:t> Behavior</a:t>
          </a:r>
        </a:p>
      </dgm:t>
    </dgm:pt>
    <dgm:pt modelId="{DFA40366-4EA9-4B0D-A089-A6C0C188DEFE}" type="parTrans" cxnId="{8AF1ED5B-0A75-4500-99A8-0CA29BA7A063}">
      <dgm:prSet/>
      <dgm:spPr/>
      <dgm:t>
        <a:bodyPr/>
        <a:lstStyle/>
        <a:p>
          <a:endParaRPr lang="en-US"/>
        </a:p>
      </dgm:t>
    </dgm:pt>
    <dgm:pt modelId="{F8BD25E4-E9E9-4074-ACE8-C03785694E89}" type="sibTrans" cxnId="{8AF1ED5B-0A75-4500-99A8-0CA29BA7A063}">
      <dgm:prSet phldrT="5" phldr="0"/>
      <dgm:spPr/>
    </dgm:pt>
    <dgm:pt modelId="{2DC3969E-02E6-47F7-A01A-A1FC42B445C9}">
      <dgm:prSet/>
      <dgm:spPr/>
      <dgm:t>
        <a:bodyPr/>
        <a:lstStyle/>
        <a:p>
          <a:r>
            <a:rPr lang="en-US" dirty="0"/>
            <a:t> Performance</a:t>
          </a:r>
        </a:p>
      </dgm:t>
    </dgm:pt>
    <dgm:pt modelId="{7E04DAA1-8A1C-4B23-BCB3-C04AD3DA2D46}" type="parTrans" cxnId="{715C784F-CBE3-4009-B63C-BF64B0EFB9E9}">
      <dgm:prSet/>
      <dgm:spPr/>
      <dgm:t>
        <a:bodyPr/>
        <a:lstStyle/>
        <a:p>
          <a:endParaRPr lang="en-US"/>
        </a:p>
      </dgm:t>
    </dgm:pt>
    <dgm:pt modelId="{3949C390-512C-422F-8A5C-4AF4CCEDC0E6}" type="sibTrans" cxnId="{715C784F-CBE3-4009-B63C-BF64B0EFB9E9}">
      <dgm:prSet/>
      <dgm:spPr/>
      <dgm:t>
        <a:bodyPr/>
        <a:lstStyle/>
        <a:p>
          <a:endParaRPr lang="en-US"/>
        </a:p>
      </dgm:t>
    </dgm:pt>
    <dgm:pt modelId="{77CA1439-31F6-4A45-9F06-71B79F18A857}">
      <dgm:prSet/>
      <dgm:spPr/>
      <dgm:t>
        <a:bodyPr/>
        <a:lstStyle/>
        <a:p>
          <a:r>
            <a:rPr lang="en-US" dirty="0"/>
            <a:t> Resource consumption</a:t>
          </a:r>
        </a:p>
      </dgm:t>
    </dgm:pt>
    <dgm:pt modelId="{212C150F-487B-4DF5-8284-272A5AE122AD}" type="parTrans" cxnId="{CD08B03C-180D-4190-8703-2CAA7B0FC495}">
      <dgm:prSet/>
      <dgm:spPr/>
      <dgm:t>
        <a:bodyPr/>
        <a:lstStyle/>
        <a:p>
          <a:endParaRPr lang="en-US"/>
        </a:p>
      </dgm:t>
    </dgm:pt>
    <dgm:pt modelId="{EF7AE886-4A61-4119-A81F-8574BFE55318}" type="sibTrans" cxnId="{CD08B03C-180D-4190-8703-2CAA7B0FC495}">
      <dgm:prSet/>
      <dgm:spPr/>
      <dgm:t>
        <a:bodyPr/>
        <a:lstStyle/>
        <a:p>
          <a:endParaRPr lang="en-US"/>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7BD1C60A-0EA9-4093-B3D2-2A6AE5261B17}" type="pres">
      <dgm:prSet presAssocID="{BC3EC547-83F4-486E-B284-8D5D57D87C27}" presName="compositeNode" presStyleCnt="0"/>
      <dgm:spPr/>
    </dgm:pt>
    <dgm:pt modelId="{82E4ED8D-817A-45E8-AF80-1DE340EF947E}" type="pres">
      <dgm:prSet presAssocID="{BC3EC547-83F4-486E-B284-8D5D57D87C27}" presName="parTx" presStyleLbl="node1" presStyleIdx="0" presStyleCnt="0">
        <dgm:presLayoutVars>
          <dgm:chMax val="0"/>
          <dgm:chPref val="0"/>
          <dgm:bulletEnabled val="1"/>
        </dgm:presLayoutVars>
      </dgm:prSet>
      <dgm:spPr/>
    </dgm:pt>
    <dgm:pt modelId="{BF153FF1-98CE-496A-B7AC-28B16A86C43B}" type="pres">
      <dgm:prSet presAssocID="{BC3EC547-83F4-486E-B284-8D5D57D87C27}" presName="parSh" presStyleCnt="0"/>
      <dgm:spPr/>
    </dgm:pt>
    <dgm:pt modelId="{34600E47-78DC-4A2E-B9FD-ED4EF558D4A0}" type="pres">
      <dgm:prSet presAssocID="{BC3EC547-83F4-486E-B284-8D5D57D87C27}" presName="lineNode" presStyleLbl="alignAccFollowNode1" presStyleIdx="3" presStyleCnt="12"/>
      <dgm:spPr/>
    </dgm:pt>
    <dgm:pt modelId="{FF95EC06-F25E-448B-95A9-F4B882C114B2}" type="pres">
      <dgm:prSet presAssocID="{BC3EC547-83F4-486E-B284-8D5D57D87C27}" presName="lineArrowNode" presStyleLbl="alignAccFollowNode1" presStyleIdx="4" presStyleCnt="12"/>
      <dgm:spPr/>
    </dgm:pt>
    <dgm:pt modelId="{953349F7-09FB-43A5-97B5-6DFC6E60EE6B}" type="pres">
      <dgm:prSet presAssocID="{52277F99-43AD-4D77-8AE2-18E8CEBB1380}" presName="sibTransNodeCircle" presStyleLbl="alignNode1" presStyleIdx="1" presStyleCnt="4">
        <dgm:presLayoutVars>
          <dgm:chMax val="0"/>
          <dgm:bulletEnabled/>
        </dgm:presLayoutVars>
      </dgm:prSet>
      <dgm:spPr/>
    </dgm:pt>
    <dgm:pt modelId="{0F7AB560-2EA5-49DC-B57A-36944CA51662}" type="pres">
      <dgm:prSet presAssocID="{52277F99-43AD-4D77-8AE2-18E8CEBB1380}" presName="spacerBetweenCircleAndCallout" presStyleCnt="0">
        <dgm:presLayoutVars/>
      </dgm:prSet>
      <dgm:spPr/>
    </dgm:pt>
    <dgm:pt modelId="{21F10F80-3081-4227-9878-65234410414E}" type="pres">
      <dgm:prSet presAssocID="{BC3EC547-83F4-486E-B284-8D5D57D87C27}" presName="nodeText" presStyleLbl="alignAccFollowNode1" presStyleIdx="5" presStyleCnt="12">
        <dgm:presLayoutVars>
          <dgm:bulletEnabled val="1"/>
        </dgm:presLayoutVars>
      </dgm:prSet>
      <dgm:spPr/>
    </dgm:pt>
    <dgm:pt modelId="{589471C4-40B2-4C41-83C7-26FC721F11AE}" type="pres">
      <dgm:prSet presAssocID="{52277F99-43AD-4D77-8AE2-18E8CEBB1380}"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B4CA6B0F-DD8B-46E1-AB92-1836499B9667}" type="presOf" srcId="{BC3EC547-83F4-486E-B284-8D5D57D87C27}" destId="{21F10F80-3081-4227-9878-65234410414E}" srcOrd="0" destOrd="0" presId="urn:microsoft.com/office/officeart/2016/7/layout/LinearArrowProcessNumbered"/>
    <dgm:cxn modelId="{4E69BA1E-6842-4932-B82A-4EBF5F63EBA7}" type="presOf" srcId="{A03E5FED-81D4-447F-86DF-D371A049B706}" destId="{24CCC899-2A24-4646-BF85-A51740CDE131}" srcOrd="0" destOrd="0" presId="urn:microsoft.com/office/officeart/2016/7/layout/LinearArrowProcessNumbered"/>
    <dgm:cxn modelId="{CD08B03C-180D-4190-8703-2CAA7B0FC495}" srcId="{C793D4B0-5B01-43D7-BD82-E569876D9577}" destId="{77CA1439-31F6-4A45-9F06-71B79F18A857}" srcOrd="2" destOrd="0" parTransId="{212C150F-487B-4DF5-8284-272A5AE122AD}" sibTransId="{EF7AE886-4A61-4119-A81F-8574BFE55318}"/>
    <dgm:cxn modelId="{032B1040-08B9-4BFC-92E3-43E0DF3C5A56}" srcId="{D976A561-1D97-431D-A96C-405EF5955B75}" destId="{BC3EC547-83F4-486E-B284-8D5D57D87C27}" srcOrd="1" destOrd="0" parTransId="{A1F6D661-9FC0-4E82-949C-549E73AEA7D4}" sibTransId="{52277F99-43AD-4D77-8AE2-18E8CEBB1380}"/>
    <dgm:cxn modelId="{9F27515B-7A47-499D-A7D3-17A179A9904C}" srcId="{D976A561-1D97-431D-A96C-405EF5955B75}" destId="{A03E5FED-81D4-447F-86DF-D371A049B706}" srcOrd="2" destOrd="0" parTransId="{7CEA9B50-E0ED-4F93-8F97-D2C9CB6E8F2E}" sibTransId="{B94B2D2D-8B07-4674-8771-B3F31AB982BD}"/>
    <dgm:cxn modelId="{8AF1ED5B-0A75-4500-99A8-0CA29BA7A063}" srcId="{C793D4B0-5B01-43D7-BD82-E569876D9577}" destId="{92A2FE8A-C260-4CA0-BA3E-A2FC53E8F194}" srcOrd="0" destOrd="0" parTransId="{DFA40366-4EA9-4B0D-A089-A6C0C188DEFE}" sibTransId="{F8BD25E4-E9E9-4074-ACE8-C03785694E89}"/>
    <dgm:cxn modelId="{A4B69566-5923-4EBF-992F-09C9E4AC4DCD}" type="presOf" srcId="{77CA1439-31F6-4A45-9F06-71B79F18A857}" destId="{B822E767-0B7C-4D4A-8FD6-68773FBE3401}" srcOrd="0" destOrd="3" presId="urn:microsoft.com/office/officeart/2016/7/layout/LinearArrowProcessNumbered"/>
    <dgm:cxn modelId="{715C784F-CBE3-4009-B63C-BF64B0EFB9E9}" srcId="{C793D4B0-5B01-43D7-BD82-E569876D9577}" destId="{2DC3969E-02E6-47F7-A01A-A1FC42B445C9}" srcOrd="1" destOrd="0" parTransId="{7E04DAA1-8A1C-4B23-BCB3-C04AD3DA2D46}" sibTransId="{3949C390-512C-422F-8A5C-4AF4CCEDC0E6}"/>
    <dgm:cxn modelId="{8AF1C875-EFFA-4414-A550-680D99794698}" type="presOf" srcId="{AB0D2A85-C966-4D55-9D29-5515B449E522}" destId="{048B26B8-D197-4577-970E-D9A6EEEAC727}" srcOrd="0" destOrd="0" presId="urn:microsoft.com/office/officeart/2016/7/layout/LinearArrowProcessNumbered"/>
    <dgm:cxn modelId="{704DC68C-B3E1-4820-B7DD-0A5FECC12F1D}" type="presOf" srcId="{92A2FE8A-C260-4CA0-BA3E-A2FC53E8F194}" destId="{B822E767-0B7C-4D4A-8FD6-68773FBE3401}" srcOrd="0" destOrd="1" presId="urn:microsoft.com/office/officeart/2016/7/layout/LinearArrowProcessNumbered"/>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8DBE01B2-9DC6-4F26-B0BC-05D354D1A27D}" type="presOf" srcId="{52277F99-43AD-4D77-8AE2-18E8CEBB1380}" destId="{953349F7-09FB-43A5-97B5-6DFC6E60EE6B}" srcOrd="0" destOrd="0" presId="urn:microsoft.com/office/officeart/2016/7/layout/LinearArrowProcessNumbered"/>
    <dgm:cxn modelId="{72077FB9-43F0-4D20-8418-17D7D9ABE34E}" type="presOf" srcId="{2DC3969E-02E6-47F7-A01A-A1FC42B445C9}" destId="{B822E767-0B7C-4D4A-8FD6-68773FBE3401}" srcOrd="0" destOrd="2"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209462D3-0C66-42A4-A5FA-0C1705657F8A}" type="presParOf" srcId="{41C25B00-C005-4151-9295-E57B156F3FB6}" destId="{7BD1C60A-0EA9-4093-B3D2-2A6AE5261B17}" srcOrd="2" destOrd="0" presId="urn:microsoft.com/office/officeart/2016/7/layout/LinearArrowProcessNumbered"/>
    <dgm:cxn modelId="{FFA7D503-2142-40B0-9CD2-D1E8BC549DDA}" type="presParOf" srcId="{7BD1C60A-0EA9-4093-B3D2-2A6AE5261B17}" destId="{82E4ED8D-817A-45E8-AF80-1DE340EF947E}" srcOrd="0" destOrd="0" presId="urn:microsoft.com/office/officeart/2016/7/layout/LinearArrowProcessNumbered"/>
    <dgm:cxn modelId="{B1BA21F8-3444-44A8-A131-0D5F804217AA}" type="presParOf" srcId="{7BD1C60A-0EA9-4093-B3D2-2A6AE5261B17}" destId="{BF153FF1-98CE-496A-B7AC-28B16A86C43B}" srcOrd="1" destOrd="0" presId="urn:microsoft.com/office/officeart/2016/7/layout/LinearArrowProcessNumbered"/>
    <dgm:cxn modelId="{96252EF6-E390-4AE0-A86A-D3D5EC5C269C}" type="presParOf" srcId="{BF153FF1-98CE-496A-B7AC-28B16A86C43B}" destId="{34600E47-78DC-4A2E-B9FD-ED4EF558D4A0}" srcOrd="0" destOrd="0" presId="urn:microsoft.com/office/officeart/2016/7/layout/LinearArrowProcessNumbered"/>
    <dgm:cxn modelId="{2C4A3B27-9C51-419A-A59A-40AEFF64781B}" type="presParOf" srcId="{BF153FF1-98CE-496A-B7AC-28B16A86C43B}" destId="{FF95EC06-F25E-448B-95A9-F4B882C114B2}" srcOrd="1" destOrd="0" presId="urn:microsoft.com/office/officeart/2016/7/layout/LinearArrowProcessNumbered"/>
    <dgm:cxn modelId="{11FE27CA-013C-4726-847D-91CE155DFF30}" type="presParOf" srcId="{BF153FF1-98CE-496A-B7AC-28B16A86C43B}" destId="{953349F7-09FB-43A5-97B5-6DFC6E60EE6B}" srcOrd="2" destOrd="0" presId="urn:microsoft.com/office/officeart/2016/7/layout/LinearArrowProcessNumbered"/>
    <dgm:cxn modelId="{F75DCEAE-EDB8-449C-877D-55A7D1462735}" type="presParOf" srcId="{BF153FF1-98CE-496A-B7AC-28B16A86C43B}" destId="{0F7AB560-2EA5-49DC-B57A-36944CA51662}" srcOrd="3" destOrd="0" presId="urn:microsoft.com/office/officeart/2016/7/layout/LinearArrowProcessNumbered"/>
    <dgm:cxn modelId="{784BC765-C08C-4CC0-8C82-625CC6BCFC44}" type="presParOf" srcId="{7BD1C60A-0EA9-4093-B3D2-2A6AE5261B17}" destId="{21F10F80-3081-4227-9878-65234410414E}" srcOrd="2" destOrd="0" presId="urn:microsoft.com/office/officeart/2016/7/layout/LinearArrowProcessNumbered"/>
    <dgm:cxn modelId="{12BAF852-0E3F-4714-9444-A90950B5E592}" type="presParOf" srcId="{41C25B00-C005-4151-9295-E57B156F3FB6}" destId="{589471C4-40B2-4C41-83C7-26FC721F11AE}"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dgm:spPr/>
      <dgm:t>
        <a:bodyPr/>
        <a:lstStyle/>
        <a:p>
          <a:r>
            <a:rPr lang="en-US" dirty="0"/>
            <a:t>IDE Clean Code Integration</a:t>
          </a:r>
        </a:p>
        <a:p>
          <a:r>
            <a:rPr lang="en-US" dirty="0" err="1"/>
            <a:t>Cli</a:t>
          </a:r>
          <a:r>
            <a:rPr lang="en-US" dirty="0"/>
            <a:t> Scanning</a:t>
          </a:r>
        </a:p>
        <a:p>
          <a:r>
            <a:rPr lang="en-US" dirty="0"/>
            <a:t>Private artifact registry</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BC3EC547-83F4-486E-B284-8D5D57D87C27}">
      <dgm:prSet/>
      <dgm:spPr/>
      <dgm:t>
        <a:bodyPr/>
        <a:lstStyle/>
        <a:p>
          <a:r>
            <a:rPr lang="en-US" dirty="0"/>
            <a:t>Static Code Analysis</a:t>
          </a:r>
        </a:p>
        <a:p>
          <a:r>
            <a:rPr lang="en-US" dirty="0"/>
            <a:t>Test Coverage</a:t>
          </a:r>
        </a:p>
        <a:p>
          <a:r>
            <a:rPr lang="en-US" dirty="0"/>
            <a:t>CVE scanning</a:t>
          </a:r>
        </a:p>
        <a:p>
          <a:r>
            <a:rPr lang="en-US" dirty="0"/>
            <a:t>License scanning</a:t>
          </a:r>
        </a:p>
      </dgm:t>
    </dgm:pt>
    <dgm:pt modelId="{A1F6D661-9FC0-4E82-949C-549E73AEA7D4}" type="parTrans" cxnId="{032B1040-08B9-4BFC-92E3-43E0DF3C5A56}">
      <dgm:prSet/>
      <dgm:spPr/>
      <dgm:t>
        <a:bodyPr/>
        <a:lstStyle/>
        <a:p>
          <a:endParaRPr lang="en-US"/>
        </a:p>
      </dgm:t>
    </dgm:pt>
    <dgm:pt modelId="{52277F99-43AD-4D77-8AE2-18E8CEBB1380}" type="sibTrans" cxnId="{032B1040-08B9-4BFC-92E3-43E0DF3C5A56}">
      <dgm:prSet phldrT="2" phldr="0"/>
      <dgm:spPr/>
      <dgm:t>
        <a:bodyPr/>
        <a:lstStyle/>
        <a:p>
          <a:r>
            <a:rPr lang="en-US"/>
            <a:t>2</a:t>
          </a:r>
        </a:p>
      </dgm:t>
    </dgm:pt>
    <dgm:pt modelId="{A03E5FED-81D4-447F-86DF-D371A049B706}">
      <dgm:prSet/>
      <dgm:spPr/>
      <dgm:t>
        <a:bodyPr/>
        <a:lstStyle/>
        <a:p>
          <a:r>
            <a:rPr lang="en-US" dirty="0"/>
            <a:t>Image signing</a:t>
          </a:r>
        </a:p>
        <a:p>
          <a:r>
            <a:rPr lang="en-US" dirty="0"/>
            <a:t>Private container registry</a:t>
          </a:r>
        </a:p>
        <a:p>
          <a:r>
            <a:rPr lang="en-US" dirty="0"/>
            <a:t>Lightweight change process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dgm:spPr/>
      <dgm:t>
        <a:bodyPr/>
        <a:lstStyle/>
        <a:p>
          <a:r>
            <a:rPr lang="en-US" dirty="0"/>
            <a:t>Runtime CVE scanning</a:t>
          </a:r>
        </a:p>
        <a:p>
          <a:r>
            <a:rPr lang="en-US" dirty="0"/>
            <a:t>Security Policies enforcement</a:t>
          </a:r>
        </a:p>
        <a:p>
          <a:r>
            <a:rPr lang="en-US" dirty="0"/>
            <a:t>Best Practice Policies Enforcement</a:t>
          </a:r>
        </a:p>
        <a:p>
          <a:r>
            <a:rPr lang="en-US" dirty="0"/>
            <a:t>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14FFF94E-DA3F-450A-B2DE-1944FE5F02F1}">
      <dgm:prSet/>
      <dgm:spPr/>
      <dgm:t>
        <a:bodyPr/>
        <a:lstStyle/>
        <a:p>
          <a:r>
            <a:rPr lang="en-US" dirty="0"/>
            <a:t> Behavior</a:t>
          </a:r>
        </a:p>
      </dgm:t>
    </dgm:pt>
    <dgm:pt modelId="{0EF9672B-6F99-4EAA-8F49-B01FF79CFA94}" type="parTrans" cxnId="{C9CCD1A7-9EAA-4A5C-8028-5C4B864B533A}">
      <dgm:prSet/>
      <dgm:spPr/>
      <dgm:t>
        <a:bodyPr/>
        <a:lstStyle/>
        <a:p>
          <a:endParaRPr lang="en-US"/>
        </a:p>
      </dgm:t>
    </dgm:pt>
    <dgm:pt modelId="{3DAE112E-F2BD-435A-B364-B5D3945CE371}" type="sibTrans" cxnId="{C9CCD1A7-9EAA-4A5C-8028-5C4B864B533A}">
      <dgm:prSet phldrT="5" phldr="0"/>
      <dgm:spPr/>
    </dgm:pt>
    <dgm:pt modelId="{0E856D16-7A29-49BD-B35A-0CD8B07C8871}">
      <dgm:prSet/>
      <dgm:spPr/>
      <dgm:t>
        <a:bodyPr/>
        <a:lstStyle/>
        <a:p>
          <a:r>
            <a:rPr lang="en-US" dirty="0"/>
            <a:t> Performance</a:t>
          </a:r>
        </a:p>
      </dgm:t>
    </dgm:pt>
    <dgm:pt modelId="{6B4A93FF-F412-4FAD-9C10-26F2C252CC47}" type="parTrans" cxnId="{9B173F6F-B51D-40A0-B3C8-AC200642FCFA}">
      <dgm:prSet/>
      <dgm:spPr/>
      <dgm:t>
        <a:bodyPr/>
        <a:lstStyle/>
        <a:p>
          <a:endParaRPr lang="en-US"/>
        </a:p>
      </dgm:t>
    </dgm:pt>
    <dgm:pt modelId="{197DC6D5-A9F2-4326-8FC0-FD12A3E2D9B8}" type="sibTrans" cxnId="{9B173F6F-B51D-40A0-B3C8-AC200642FCFA}">
      <dgm:prSet/>
      <dgm:spPr/>
      <dgm:t>
        <a:bodyPr/>
        <a:lstStyle/>
        <a:p>
          <a:endParaRPr lang="en-US"/>
        </a:p>
      </dgm:t>
    </dgm:pt>
    <dgm:pt modelId="{3E58F359-3A80-47D7-9DCB-1A580B69C3D1}">
      <dgm:prSet/>
      <dgm:spPr/>
      <dgm:t>
        <a:bodyPr/>
        <a:lstStyle/>
        <a:p>
          <a:r>
            <a:rPr lang="en-US" dirty="0"/>
            <a:t> Resource consumption</a:t>
          </a:r>
        </a:p>
      </dgm:t>
    </dgm:pt>
    <dgm:pt modelId="{21AD5FF6-3A0E-47AB-B9E5-186EEF2A6330}" type="parTrans" cxnId="{77F7CEAA-39AE-4058-BD66-2AED03893819}">
      <dgm:prSet/>
      <dgm:spPr/>
      <dgm:t>
        <a:bodyPr/>
        <a:lstStyle/>
        <a:p>
          <a:endParaRPr lang="en-US"/>
        </a:p>
      </dgm:t>
    </dgm:pt>
    <dgm:pt modelId="{E8C89426-7E9B-443E-8E8E-A530664E2F3E}" type="sibTrans" cxnId="{77F7CEAA-39AE-4058-BD66-2AED03893819}">
      <dgm:prSet/>
      <dgm:spPr/>
      <dgm:t>
        <a:bodyPr/>
        <a:lstStyle/>
        <a:p>
          <a:endParaRPr lang="en-US"/>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7BD1C60A-0EA9-4093-B3D2-2A6AE5261B17}" type="pres">
      <dgm:prSet presAssocID="{BC3EC547-83F4-486E-B284-8D5D57D87C27}" presName="compositeNode" presStyleCnt="0"/>
      <dgm:spPr/>
    </dgm:pt>
    <dgm:pt modelId="{82E4ED8D-817A-45E8-AF80-1DE340EF947E}" type="pres">
      <dgm:prSet presAssocID="{BC3EC547-83F4-486E-B284-8D5D57D87C27}" presName="parTx" presStyleLbl="node1" presStyleIdx="0" presStyleCnt="0">
        <dgm:presLayoutVars>
          <dgm:chMax val="0"/>
          <dgm:chPref val="0"/>
          <dgm:bulletEnabled val="1"/>
        </dgm:presLayoutVars>
      </dgm:prSet>
      <dgm:spPr/>
    </dgm:pt>
    <dgm:pt modelId="{BF153FF1-98CE-496A-B7AC-28B16A86C43B}" type="pres">
      <dgm:prSet presAssocID="{BC3EC547-83F4-486E-B284-8D5D57D87C27}" presName="parSh" presStyleCnt="0"/>
      <dgm:spPr/>
    </dgm:pt>
    <dgm:pt modelId="{34600E47-78DC-4A2E-B9FD-ED4EF558D4A0}" type="pres">
      <dgm:prSet presAssocID="{BC3EC547-83F4-486E-B284-8D5D57D87C27}" presName="lineNode" presStyleLbl="alignAccFollowNode1" presStyleIdx="3" presStyleCnt="12"/>
      <dgm:spPr/>
    </dgm:pt>
    <dgm:pt modelId="{FF95EC06-F25E-448B-95A9-F4B882C114B2}" type="pres">
      <dgm:prSet presAssocID="{BC3EC547-83F4-486E-B284-8D5D57D87C27}" presName="lineArrowNode" presStyleLbl="alignAccFollowNode1" presStyleIdx="4" presStyleCnt="12"/>
      <dgm:spPr/>
    </dgm:pt>
    <dgm:pt modelId="{953349F7-09FB-43A5-97B5-6DFC6E60EE6B}" type="pres">
      <dgm:prSet presAssocID="{52277F99-43AD-4D77-8AE2-18E8CEBB1380}" presName="sibTransNodeCircle" presStyleLbl="alignNode1" presStyleIdx="1" presStyleCnt="4">
        <dgm:presLayoutVars>
          <dgm:chMax val="0"/>
          <dgm:bulletEnabled/>
        </dgm:presLayoutVars>
      </dgm:prSet>
      <dgm:spPr/>
    </dgm:pt>
    <dgm:pt modelId="{0F7AB560-2EA5-49DC-B57A-36944CA51662}" type="pres">
      <dgm:prSet presAssocID="{52277F99-43AD-4D77-8AE2-18E8CEBB1380}" presName="spacerBetweenCircleAndCallout" presStyleCnt="0">
        <dgm:presLayoutVars/>
      </dgm:prSet>
      <dgm:spPr/>
    </dgm:pt>
    <dgm:pt modelId="{21F10F80-3081-4227-9878-65234410414E}" type="pres">
      <dgm:prSet presAssocID="{BC3EC547-83F4-486E-B284-8D5D57D87C27}" presName="nodeText" presStyleLbl="alignAccFollowNode1" presStyleIdx="5" presStyleCnt="12">
        <dgm:presLayoutVars>
          <dgm:bulletEnabled val="1"/>
        </dgm:presLayoutVars>
      </dgm:prSet>
      <dgm:spPr/>
    </dgm:pt>
    <dgm:pt modelId="{589471C4-40B2-4C41-83C7-26FC721F11AE}" type="pres">
      <dgm:prSet presAssocID="{52277F99-43AD-4D77-8AE2-18E8CEBB1380}"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B4CA6B0F-DD8B-46E1-AB92-1836499B9667}" type="presOf" srcId="{BC3EC547-83F4-486E-B284-8D5D57D87C27}" destId="{21F10F80-3081-4227-9878-65234410414E}" srcOrd="0" destOrd="0" presId="urn:microsoft.com/office/officeart/2016/7/layout/LinearArrowProcessNumbered"/>
    <dgm:cxn modelId="{4E69BA1E-6842-4932-B82A-4EBF5F63EBA7}" type="presOf" srcId="{A03E5FED-81D4-447F-86DF-D371A049B706}" destId="{24CCC899-2A24-4646-BF85-A51740CDE131}" srcOrd="0" destOrd="0" presId="urn:microsoft.com/office/officeart/2016/7/layout/LinearArrowProcessNumbered"/>
    <dgm:cxn modelId="{BB6AF523-5305-4DAC-A41F-E42C97A5527E}" type="presOf" srcId="{0E856D16-7A29-49BD-B35A-0CD8B07C8871}" destId="{B822E767-0B7C-4D4A-8FD6-68773FBE3401}" srcOrd="0" destOrd="2" presId="urn:microsoft.com/office/officeart/2016/7/layout/LinearArrowProcessNumbered"/>
    <dgm:cxn modelId="{032B1040-08B9-4BFC-92E3-43E0DF3C5A56}" srcId="{D976A561-1D97-431D-A96C-405EF5955B75}" destId="{BC3EC547-83F4-486E-B284-8D5D57D87C27}" srcOrd="1" destOrd="0" parTransId="{A1F6D661-9FC0-4E82-949C-549E73AEA7D4}" sibTransId="{52277F99-43AD-4D77-8AE2-18E8CEBB1380}"/>
    <dgm:cxn modelId="{9F27515B-7A47-499D-A7D3-17A179A9904C}" srcId="{D976A561-1D97-431D-A96C-405EF5955B75}" destId="{A03E5FED-81D4-447F-86DF-D371A049B706}" srcOrd="2" destOrd="0" parTransId="{7CEA9B50-E0ED-4F93-8F97-D2C9CB6E8F2E}" sibTransId="{B94B2D2D-8B07-4674-8771-B3F31AB982BD}"/>
    <dgm:cxn modelId="{9B173F6F-B51D-40A0-B3C8-AC200642FCFA}" srcId="{C793D4B0-5B01-43D7-BD82-E569876D9577}" destId="{0E856D16-7A29-49BD-B35A-0CD8B07C8871}" srcOrd="1" destOrd="0" parTransId="{6B4A93FF-F412-4FAD-9C10-26F2C252CC47}" sibTransId="{197DC6D5-A9F2-4326-8FC0-FD12A3E2D9B8}"/>
    <dgm:cxn modelId="{1DE85071-99D6-44AC-90F4-18A8EF7C10FF}" type="presOf" srcId="{14FFF94E-DA3F-450A-B2DE-1944FE5F02F1}" destId="{B822E767-0B7C-4D4A-8FD6-68773FBE3401}" srcOrd="0" destOrd="1" presId="urn:microsoft.com/office/officeart/2016/7/layout/LinearArrowProcessNumbered"/>
    <dgm:cxn modelId="{8AF1C875-EFFA-4414-A550-680D99794698}" type="presOf" srcId="{AB0D2A85-C966-4D55-9D29-5515B449E522}" destId="{048B26B8-D197-4577-970E-D9A6EEEAC727}" srcOrd="0" destOrd="0" presId="urn:microsoft.com/office/officeart/2016/7/layout/LinearArrowProcessNumbered"/>
    <dgm:cxn modelId="{BA296E8F-CAB7-4585-AA1C-0802D34EB633}" type="presOf" srcId="{D976A561-1D97-431D-A96C-405EF5955B75}" destId="{41C25B00-C005-4151-9295-E57B156F3FB6}" srcOrd="0" destOrd="0" presId="urn:microsoft.com/office/officeart/2016/7/layout/LinearArrowProcessNumbered"/>
    <dgm:cxn modelId="{6E8FC991-C049-4ABC-82C0-9C22DA9B85E7}" type="presOf" srcId="{3E58F359-3A80-47D7-9DCB-1A580B69C3D1}" destId="{B822E767-0B7C-4D4A-8FD6-68773FBE3401}" srcOrd="0" destOrd="3"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9CCD1A7-9EAA-4A5C-8028-5C4B864B533A}" srcId="{C793D4B0-5B01-43D7-BD82-E569876D9577}" destId="{14FFF94E-DA3F-450A-B2DE-1944FE5F02F1}" srcOrd="0" destOrd="0" parTransId="{0EF9672B-6F99-4EAA-8F49-B01FF79CFA94}" sibTransId="{3DAE112E-F2BD-435A-B364-B5D3945CE371}"/>
    <dgm:cxn modelId="{C0E821A8-9A2B-4603-ADA8-091B97A35F99}" type="presOf" srcId="{4F069CBD-51C0-47FE-B7CF-E643F99BFD4B}" destId="{ED14D530-9A16-4227-9650-B3CDB7919E13}" srcOrd="0" destOrd="0" presId="urn:microsoft.com/office/officeart/2016/7/layout/LinearArrowProcessNumbered"/>
    <dgm:cxn modelId="{77F7CEAA-39AE-4058-BD66-2AED03893819}" srcId="{C793D4B0-5B01-43D7-BD82-E569876D9577}" destId="{3E58F359-3A80-47D7-9DCB-1A580B69C3D1}" srcOrd="2" destOrd="0" parTransId="{21AD5FF6-3A0E-47AB-B9E5-186EEF2A6330}" sibTransId="{E8C89426-7E9B-443E-8E8E-A530664E2F3E}"/>
    <dgm:cxn modelId="{8DBE01B2-9DC6-4F26-B0BC-05D354D1A27D}" type="presOf" srcId="{52277F99-43AD-4D77-8AE2-18E8CEBB1380}" destId="{953349F7-09FB-43A5-97B5-6DFC6E60EE6B}"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209462D3-0C66-42A4-A5FA-0C1705657F8A}" type="presParOf" srcId="{41C25B00-C005-4151-9295-E57B156F3FB6}" destId="{7BD1C60A-0EA9-4093-B3D2-2A6AE5261B17}" srcOrd="2" destOrd="0" presId="urn:microsoft.com/office/officeart/2016/7/layout/LinearArrowProcessNumbered"/>
    <dgm:cxn modelId="{FFA7D503-2142-40B0-9CD2-D1E8BC549DDA}" type="presParOf" srcId="{7BD1C60A-0EA9-4093-B3D2-2A6AE5261B17}" destId="{82E4ED8D-817A-45E8-AF80-1DE340EF947E}" srcOrd="0" destOrd="0" presId="urn:microsoft.com/office/officeart/2016/7/layout/LinearArrowProcessNumbered"/>
    <dgm:cxn modelId="{B1BA21F8-3444-44A8-A131-0D5F804217AA}" type="presParOf" srcId="{7BD1C60A-0EA9-4093-B3D2-2A6AE5261B17}" destId="{BF153FF1-98CE-496A-B7AC-28B16A86C43B}" srcOrd="1" destOrd="0" presId="urn:microsoft.com/office/officeart/2016/7/layout/LinearArrowProcessNumbered"/>
    <dgm:cxn modelId="{96252EF6-E390-4AE0-A86A-D3D5EC5C269C}" type="presParOf" srcId="{BF153FF1-98CE-496A-B7AC-28B16A86C43B}" destId="{34600E47-78DC-4A2E-B9FD-ED4EF558D4A0}" srcOrd="0" destOrd="0" presId="urn:microsoft.com/office/officeart/2016/7/layout/LinearArrowProcessNumbered"/>
    <dgm:cxn modelId="{2C4A3B27-9C51-419A-A59A-40AEFF64781B}" type="presParOf" srcId="{BF153FF1-98CE-496A-B7AC-28B16A86C43B}" destId="{FF95EC06-F25E-448B-95A9-F4B882C114B2}" srcOrd="1" destOrd="0" presId="urn:microsoft.com/office/officeart/2016/7/layout/LinearArrowProcessNumbered"/>
    <dgm:cxn modelId="{11FE27CA-013C-4726-847D-91CE155DFF30}" type="presParOf" srcId="{BF153FF1-98CE-496A-B7AC-28B16A86C43B}" destId="{953349F7-09FB-43A5-97B5-6DFC6E60EE6B}" srcOrd="2" destOrd="0" presId="urn:microsoft.com/office/officeart/2016/7/layout/LinearArrowProcessNumbered"/>
    <dgm:cxn modelId="{F75DCEAE-EDB8-449C-877D-55A7D1462735}" type="presParOf" srcId="{BF153FF1-98CE-496A-B7AC-28B16A86C43B}" destId="{0F7AB560-2EA5-49DC-B57A-36944CA51662}" srcOrd="3" destOrd="0" presId="urn:microsoft.com/office/officeart/2016/7/layout/LinearArrowProcessNumbered"/>
    <dgm:cxn modelId="{784BC765-C08C-4CC0-8C82-625CC6BCFC44}" type="presParOf" srcId="{7BD1C60A-0EA9-4093-B3D2-2A6AE5261B17}" destId="{21F10F80-3081-4227-9878-65234410414E}" srcOrd="2" destOrd="0" presId="urn:microsoft.com/office/officeart/2016/7/layout/LinearArrowProcessNumbered"/>
    <dgm:cxn modelId="{12BAF852-0E3F-4714-9444-A90950B5E592}" type="presParOf" srcId="{41C25B00-C005-4151-9295-E57B156F3FB6}" destId="{589471C4-40B2-4C41-83C7-26FC721F11AE}"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4450" y="1017895"/>
          <a:ext cx="1051560"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29103" y="929600"/>
          <a:ext cx="120929" cy="227136"/>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4868" y="469795"/>
          <a:ext cx="1096272" cy="109627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5413" y="630340"/>
        <a:ext cx="775182" cy="775182"/>
      </dsp:txXfrm>
    </dsp:sp>
    <dsp:sp modelId="{0BE47990-6A9C-4A27-9481-8228F6F69502}">
      <dsp:nvSpPr>
        <dsp:cNvPr id="0" name=""/>
        <dsp:cNvSpPr/>
      </dsp:nvSpPr>
      <dsp:spPr>
        <a:xfrm>
          <a:off x="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IDE Clean Code Integration</a:t>
          </a:r>
        </a:p>
        <a:p>
          <a:pPr marL="0" lvl="0" indent="0" algn="l" defTabSz="488950">
            <a:lnSpc>
              <a:spcPct val="90000"/>
            </a:lnSpc>
            <a:spcBef>
              <a:spcPct val="0"/>
            </a:spcBef>
            <a:spcAft>
              <a:spcPct val="35000"/>
            </a:spcAft>
            <a:buNone/>
          </a:pPr>
          <a:r>
            <a:rPr lang="en-US" sz="1100" kern="1200" dirty="0" err="1"/>
            <a:t>Cli</a:t>
          </a:r>
          <a:r>
            <a:rPr lang="en-US" sz="1100" kern="1200" dirty="0"/>
            <a:t> Scanning</a:t>
          </a:r>
        </a:p>
        <a:p>
          <a:pPr marL="0" lvl="0" indent="0" algn="l" defTabSz="488950">
            <a:lnSpc>
              <a:spcPct val="90000"/>
            </a:lnSpc>
            <a:spcBef>
              <a:spcPct val="0"/>
            </a:spcBef>
            <a:spcAft>
              <a:spcPct val="35000"/>
            </a:spcAft>
            <a:buNone/>
          </a:pPr>
          <a:r>
            <a:rPr lang="en-US" sz="1100" kern="1200" dirty="0"/>
            <a:t>Private artifact registry</a:t>
          </a:r>
        </a:p>
      </dsp:txBody>
      <dsp:txXfrm>
        <a:off x="0" y="2161642"/>
        <a:ext cx="2366010" cy="1719899"/>
      </dsp:txXfrm>
    </dsp:sp>
    <dsp:sp modelId="{34600E47-78DC-4A2E-B9FD-ED4EF558D4A0}">
      <dsp:nvSpPr>
        <dsp:cNvPr id="0" name=""/>
        <dsp:cNvSpPr/>
      </dsp:nvSpPr>
      <dsp:spPr>
        <a:xfrm>
          <a:off x="2628900" y="1017895"/>
          <a:ext cx="2366010"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5EC06-F25E-448B-95A9-F4B882C114B2}">
      <dsp:nvSpPr>
        <dsp:cNvPr id="0" name=""/>
        <dsp:cNvSpPr/>
      </dsp:nvSpPr>
      <dsp:spPr>
        <a:xfrm>
          <a:off x="5058003" y="929600"/>
          <a:ext cx="120929" cy="227136"/>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349F7-09FB-43A5-97B5-6DFC6E60EE6B}">
      <dsp:nvSpPr>
        <dsp:cNvPr id="0" name=""/>
        <dsp:cNvSpPr/>
      </dsp:nvSpPr>
      <dsp:spPr>
        <a:xfrm>
          <a:off x="3263768" y="469795"/>
          <a:ext cx="1096272" cy="1096272"/>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424313" y="630340"/>
        <a:ext cx="775182" cy="775182"/>
      </dsp:txXfrm>
    </dsp:sp>
    <dsp:sp modelId="{21F10F80-3081-4227-9878-65234410414E}">
      <dsp:nvSpPr>
        <dsp:cNvPr id="0" name=""/>
        <dsp:cNvSpPr/>
      </dsp:nvSpPr>
      <dsp:spPr>
        <a:xfrm>
          <a:off x="26289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Static Code Analysis</a:t>
          </a:r>
        </a:p>
        <a:p>
          <a:pPr marL="0" lvl="0" indent="0" algn="l" defTabSz="488950">
            <a:lnSpc>
              <a:spcPct val="90000"/>
            </a:lnSpc>
            <a:spcBef>
              <a:spcPct val="0"/>
            </a:spcBef>
            <a:spcAft>
              <a:spcPct val="35000"/>
            </a:spcAft>
            <a:buNone/>
          </a:pPr>
          <a:r>
            <a:rPr lang="en-US" sz="1100" kern="1200" dirty="0"/>
            <a:t>Test Coverage</a:t>
          </a:r>
        </a:p>
        <a:p>
          <a:pPr marL="0" lvl="0" indent="0" algn="l" defTabSz="488950">
            <a:lnSpc>
              <a:spcPct val="90000"/>
            </a:lnSpc>
            <a:spcBef>
              <a:spcPct val="0"/>
            </a:spcBef>
            <a:spcAft>
              <a:spcPct val="35000"/>
            </a:spcAft>
            <a:buNone/>
          </a:pPr>
          <a:r>
            <a:rPr lang="en-US" sz="1100" kern="1200" dirty="0"/>
            <a:t>CVE scanning</a:t>
          </a:r>
        </a:p>
        <a:p>
          <a:pPr marL="0" lvl="0" indent="0" algn="l" defTabSz="488950">
            <a:lnSpc>
              <a:spcPct val="90000"/>
            </a:lnSpc>
            <a:spcBef>
              <a:spcPct val="0"/>
            </a:spcBef>
            <a:spcAft>
              <a:spcPct val="35000"/>
            </a:spcAft>
            <a:buNone/>
          </a:pPr>
          <a:r>
            <a:rPr lang="en-US" sz="1100" kern="1200" dirty="0"/>
            <a:t>License scanning</a:t>
          </a:r>
        </a:p>
      </dsp:txBody>
      <dsp:txXfrm>
        <a:off x="2628900" y="2161642"/>
        <a:ext cx="2366010" cy="1719899"/>
      </dsp:txXfrm>
    </dsp:sp>
    <dsp:sp modelId="{F0916473-E1DA-4894-8FA5-CE9E78A88514}">
      <dsp:nvSpPr>
        <dsp:cNvPr id="0" name=""/>
        <dsp:cNvSpPr/>
      </dsp:nvSpPr>
      <dsp:spPr>
        <a:xfrm>
          <a:off x="5257800" y="1017895"/>
          <a:ext cx="2366010"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6903" y="929600"/>
          <a:ext cx="120929" cy="227136"/>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2668" y="469795"/>
          <a:ext cx="1096272" cy="1096272"/>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3213" y="630340"/>
        <a:ext cx="775182" cy="775182"/>
      </dsp:txXfrm>
    </dsp:sp>
    <dsp:sp modelId="{24CCC899-2A24-4646-BF85-A51740CDE131}">
      <dsp:nvSpPr>
        <dsp:cNvPr id="0" name=""/>
        <dsp:cNvSpPr/>
      </dsp:nvSpPr>
      <dsp:spPr>
        <a:xfrm>
          <a:off x="52578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Image signing</a:t>
          </a:r>
        </a:p>
        <a:p>
          <a:pPr marL="0" lvl="0" indent="0" algn="l" defTabSz="488950">
            <a:lnSpc>
              <a:spcPct val="90000"/>
            </a:lnSpc>
            <a:spcBef>
              <a:spcPct val="0"/>
            </a:spcBef>
            <a:spcAft>
              <a:spcPct val="35000"/>
            </a:spcAft>
            <a:buNone/>
          </a:pPr>
          <a:r>
            <a:rPr lang="en-US" sz="1100" kern="1200" dirty="0"/>
            <a:t>Private container registry</a:t>
          </a:r>
        </a:p>
        <a:p>
          <a:pPr marL="0" lvl="0" indent="0" algn="l" defTabSz="488950">
            <a:lnSpc>
              <a:spcPct val="90000"/>
            </a:lnSpc>
            <a:spcBef>
              <a:spcPct val="0"/>
            </a:spcBef>
            <a:spcAft>
              <a:spcPct val="35000"/>
            </a:spcAft>
            <a:buNone/>
          </a:pPr>
          <a:r>
            <a:rPr lang="en-US" sz="1100" kern="1200" dirty="0"/>
            <a:t>Lightweight change process</a:t>
          </a:r>
        </a:p>
      </dsp:txBody>
      <dsp:txXfrm>
        <a:off x="5257800" y="2161642"/>
        <a:ext cx="2366010" cy="1719899"/>
      </dsp:txXfrm>
    </dsp:sp>
    <dsp:sp modelId="{472856B5-F02E-49C4-8B54-2DDDB2BD4008}">
      <dsp:nvSpPr>
        <dsp:cNvPr id="0" name=""/>
        <dsp:cNvSpPr/>
      </dsp:nvSpPr>
      <dsp:spPr>
        <a:xfrm>
          <a:off x="7886700" y="1017895"/>
          <a:ext cx="1183005"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21568" y="469795"/>
          <a:ext cx="1096272" cy="1096272"/>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82113" y="630340"/>
        <a:ext cx="775182" cy="775182"/>
      </dsp:txXfrm>
    </dsp:sp>
    <dsp:sp modelId="{B822E767-0B7C-4D4A-8FD6-68773FBE3401}">
      <dsp:nvSpPr>
        <dsp:cNvPr id="0" name=""/>
        <dsp:cNvSpPr/>
      </dsp:nvSpPr>
      <dsp:spPr>
        <a:xfrm>
          <a:off x="78867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Runtime CVE scanning</a:t>
          </a:r>
        </a:p>
        <a:p>
          <a:pPr marL="0" lvl="0" indent="0" algn="l" defTabSz="488950">
            <a:lnSpc>
              <a:spcPct val="90000"/>
            </a:lnSpc>
            <a:spcBef>
              <a:spcPct val="0"/>
            </a:spcBef>
            <a:spcAft>
              <a:spcPct val="35000"/>
            </a:spcAft>
            <a:buNone/>
          </a:pPr>
          <a:r>
            <a:rPr lang="en-US" sz="1100" kern="1200" dirty="0"/>
            <a:t>Security Policies enforcement</a:t>
          </a:r>
        </a:p>
        <a:p>
          <a:pPr marL="0" lvl="0" indent="0" algn="l" defTabSz="488950">
            <a:lnSpc>
              <a:spcPct val="90000"/>
            </a:lnSpc>
            <a:spcBef>
              <a:spcPct val="0"/>
            </a:spcBef>
            <a:spcAft>
              <a:spcPct val="35000"/>
            </a:spcAft>
            <a:buNone/>
          </a:pPr>
          <a:r>
            <a:rPr lang="en-US" sz="1100" kern="1200" dirty="0"/>
            <a:t>Best Practice Policies Enforcement</a:t>
          </a:r>
        </a:p>
        <a:p>
          <a:pPr marL="0" lvl="0" indent="0" algn="l" defTabSz="488950">
            <a:lnSpc>
              <a:spcPct val="90000"/>
            </a:lnSpc>
            <a:spcBef>
              <a:spcPct val="0"/>
            </a:spcBef>
            <a:spcAft>
              <a:spcPct val="35000"/>
            </a:spcAft>
            <a:buNone/>
          </a:pPr>
          <a:r>
            <a:rPr lang="en-US" sz="1100" kern="1200" dirty="0"/>
            <a:t>Application Monitoring</a:t>
          </a:r>
        </a:p>
        <a:p>
          <a:pPr marL="57150" lvl="1" indent="-57150" algn="l" defTabSz="488950">
            <a:lnSpc>
              <a:spcPct val="90000"/>
            </a:lnSpc>
            <a:spcBef>
              <a:spcPct val="0"/>
            </a:spcBef>
            <a:spcAft>
              <a:spcPct val="15000"/>
            </a:spcAft>
            <a:buChar char="•"/>
          </a:pPr>
          <a:r>
            <a:rPr lang="en-US" sz="1100" kern="1200" dirty="0"/>
            <a:t> Behavior</a:t>
          </a:r>
        </a:p>
        <a:p>
          <a:pPr marL="57150" lvl="1" indent="-57150" algn="l" defTabSz="488950">
            <a:lnSpc>
              <a:spcPct val="90000"/>
            </a:lnSpc>
            <a:spcBef>
              <a:spcPct val="0"/>
            </a:spcBef>
            <a:spcAft>
              <a:spcPct val="15000"/>
            </a:spcAft>
            <a:buChar char="•"/>
          </a:pPr>
          <a:r>
            <a:rPr lang="en-US" sz="1100" kern="1200" dirty="0"/>
            <a:t> Performance</a:t>
          </a:r>
        </a:p>
        <a:p>
          <a:pPr marL="57150" lvl="1" indent="-57150" algn="l" defTabSz="488950">
            <a:lnSpc>
              <a:spcPct val="90000"/>
            </a:lnSpc>
            <a:spcBef>
              <a:spcPct val="0"/>
            </a:spcBef>
            <a:spcAft>
              <a:spcPct val="15000"/>
            </a:spcAft>
            <a:buChar char="•"/>
          </a:pPr>
          <a:r>
            <a:rPr lang="en-US" sz="1100" kern="1200" dirty="0"/>
            <a:t> Resource consumption</a:t>
          </a:r>
        </a:p>
      </dsp:txBody>
      <dsp:txXfrm>
        <a:off x="7886700" y="2161642"/>
        <a:ext cx="2366010" cy="17198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4450" y="1017895"/>
          <a:ext cx="1051560"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29103" y="929600"/>
          <a:ext cx="120929" cy="227136"/>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4868" y="469795"/>
          <a:ext cx="1096272" cy="109627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5413" y="630340"/>
        <a:ext cx="775182" cy="775182"/>
      </dsp:txXfrm>
    </dsp:sp>
    <dsp:sp modelId="{0BE47990-6A9C-4A27-9481-8228F6F69502}">
      <dsp:nvSpPr>
        <dsp:cNvPr id="0" name=""/>
        <dsp:cNvSpPr/>
      </dsp:nvSpPr>
      <dsp:spPr>
        <a:xfrm>
          <a:off x="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IDE Clean Code Integration</a:t>
          </a:r>
        </a:p>
        <a:p>
          <a:pPr marL="0" lvl="0" indent="0" algn="l" defTabSz="488950">
            <a:lnSpc>
              <a:spcPct val="90000"/>
            </a:lnSpc>
            <a:spcBef>
              <a:spcPct val="0"/>
            </a:spcBef>
            <a:spcAft>
              <a:spcPct val="35000"/>
            </a:spcAft>
            <a:buNone/>
          </a:pPr>
          <a:r>
            <a:rPr lang="en-US" sz="1100" kern="1200" dirty="0" err="1"/>
            <a:t>Cli</a:t>
          </a:r>
          <a:r>
            <a:rPr lang="en-US" sz="1100" kern="1200" dirty="0"/>
            <a:t> Scanning</a:t>
          </a:r>
        </a:p>
        <a:p>
          <a:pPr marL="0" lvl="0" indent="0" algn="l" defTabSz="488950">
            <a:lnSpc>
              <a:spcPct val="90000"/>
            </a:lnSpc>
            <a:spcBef>
              <a:spcPct val="0"/>
            </a:spcBef>
            <a:spcAft>
              <a:spcPct val="35000"/>
            </a:spcAft>
            <a:buNone/>
          </a:pPr>
          <a:r>
            <a:rPr lang="en-US" sz="1100" kern="1200" dirty="0"/>
            <a:t>Private artifact registry</a:t>
          </a:r>
        </a:p>
      </dsp:txBody>
      <dsp:txXfrm>
        <a:off x="0" y="2161642"/>
        <a:ext cx="2366010" cy="1719899"/>
      </dsp:txXfrm>
    </dsp:sp>
    <dsp:sp modelId="{34600E47-78DC-4A2E-B9FD-ED4EF558D4A0}">
      <dsp:nvSpPr>
        <dsp:cNvPr id="0" name=""/>
        <dsp:cNvSpPr/>
      </dsp:nvSpPr>
      <dsp:spPr>
        <a:xfrm>
          <a:off x="2628900" y="1017895"/>
          <a:ext cx="2366010"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5EC06-F25E-448B-95A9-F4B882C114B2}">
      <dsp:nvSpPr>
        <dsp:cNvPr id="0" name=""/>
        <dsp:cNvSpPr/>
      </dsp:nvSpPr>
      <dsp:spPr>
        <a:xfrm>
          <a:off x="5058003" y="929600"/>
          <a:ext cx="120929" cy="227136"/>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349F7-09FB-43A5-97B5-6DFC6E60EE6B}">
      <dsp:nvSpPr>
        <dsp:cNvPr id="0" name=""/>
        <dsp:cNvSpPr/>
      </dsp:nvSpPr>
      <dsp:spPr>
        <a:xfrm>
          <a:off x="3263768" y="469795"/>
          <a:ext cx="1096272" cy="1096272"/>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424313" y="630340"/>
        <a:ext cx="775182" cy="775182"/>
      </dsp:txXfrm>
    </dsp:sp>
    <dsp:sp modelId="{21F10F80-3081-4227-9878-65234410414E}">
      <dsp:nvSpPr>
        <dsp:cNvPr id="0" name=""/>
        <dsp:cNvSpPr/>
      </dsp:nvSpPr>
      <dsp:spPr>
        <a:xfrm>
          <a:off x="26289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Static Code Analysis</a:t>
          </a:r>
        </a:p>
        <a:p>
          <a:pPr marL="0" lvl="0" indent="0" algn="l" defTabSz="488950">
            <a:lnSpc>
              <a:spcPct val="90000"/>
            </a:lnSpc>
            <a:spcBef>
              <a:spcPct val="0"/>
            </a:spcBef>
            <a:spcAft>
              <a:spcPct val="35000"/>
            </a:spcAft>
            <a:buNone/>
          </a:pPr>
          <a:r>
            <a:rPr lang="en-US" sz="1100" kern="1200" dirty="0"/>
            <a:t>Test Coverage</a:t>
          </a:r>
        </a:p>
        <a:p>
          <a:pPr marL="0" lvl="0" indent="0" algn="l" defTabSz="488950">
            <a:lnSpc>
              <a:spcPct val="90000"/>
            </a:lnSpc>
            <a:spcBef>
              <a:spcPct val="0"/>
            </a:spcBef>
            <a:spcAft>
              <a:spcPct val="35000"/>
            </a:spcAft>
            <a:buNone/>
          </a:pPr>
          <a:r>
            <a:rPr lang="en-US" sz="1100" kern="1200" dirty="0"/>
            <a:t>CVE scanning</a:t>
          </a:r>
        </a:p>
        <a:p>
          <a:pPr marL="0" lvl="0" indent="0" algn="l" defTabSz="488950">
            <a:lnSpc>
              <a:spcPct val="90000"/>
            </a:lnSpc>
            <a:spcBef>
              <a:spcPct val="0"/>
            </a:spcBef>
            <a:spcAft>
              <a:spcPct val="35000"/>
            </a:spcAft>
            <a:buNone/>
          </a:pPr>
          <a:r>
            <a:rPr lang="en-US" sz="1100" kern="1200" dirty="0"/>
            <a:t>License scanning</a:t>
          </a:r>
        </a:p>
      </dsp:txBody>
      <dsp:txXfrm>
        <a:off x="2628900" y="2161642"/>
        <a:ext cx="2366010" cy="1719899"/>
      </dsp:txXfrm>
    </dsp:sp>
    <dsp:sp modelId="{F0916473-E1DA-4894-8FA5-CE9E78A88514}">
      <dsp:nvSpPr>
        <dsp:cNvPr id="0" name=""/>
        <dsp:cNvSpPr/>
      </dsp:nvSpPr>
      <dsp:spPr>
        <a:xfrm>
          <a:off x="5257800" y="1017895"/>
          <a:ext cx="2366010"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6903" y="929600"/>
          <a:ext cx="120929" cy="227136"/>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2668" y="469795"/>
          <a:ext cx="1096272" cy="1096272"/>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3213" y="630340"/>
        <a:ext cx="775182" cy="775182"/>
      </dsp:txXfrm>
    </dsp:sp>
    <dsp:sp modelId="{24CCC899-2A24-4646-BF85-A51740CDE131}">
      <dsp:nvSpPr>
        <dsp:cNvPr id="0" name=""/>
        <dsp:cNvSpPr/>
      </dsp:nvSpPr>
      <dsp:spPr>
        <a:xfrm>
          <a:off x="52578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Image signing</a:t>
          </a:r>
        </a:p>
        <a:p>
          <a:pPr marL="0" lvl="0" indent="0" algn="l" defTabSz="488950">
            <a:lnSpc>
              <a:spcPct val="90000"/>
            </a:lnSpc>
            <a:spcBef>
              <a:spcPct val="0"/>
            </a:spcBef>
            <a:spcAft>
              <a:spcPct val="35000"/>
            </a:spcAft>
            <a:buNone/>
          </a:pPr>
          <a:r>
            <a:rPr lang="en-US" sz="1100" kern="1200" dirty="0"/>
            <a:t>Private container registry</a:t>
          </a:r>
        </a:p>
        <a:p>
          <a:pPr marL="0" lvl="0" indent="0" algn="l" defTabSz="488950">
            <a:lnSpc>
              <a:spcPct val="90000"/>
            </a:lnSpc>
            <a:spcBef>
              <a:spcPct val="0"/>
            </a:spcBef>
            <a:spcAft>
              <a:spcPct val="35000"/>
            </a:spcAft>
            <a:buNone/>
          </a:pPr>
          <a:r>
            <a:rPr lang="en-US" sz="1100" kern="1200" dirty="0"/>
            <a:t>Lightweight change process</a:t>
          </a:r>
        </a:p>
      </dsp:txBody>
      <dsp:txXfrm>
        <a:off x="5257800" y="2161642"/>
        <a:ext cx="2366010" cy="1719899"/>
      </dsp:txXfrm>
    </dsp:sp>
    <dsp:sp modelId="{472856B5-F02E-49C4-8B54-2DDDB2BD4008}">
      <dsp:nvSpPr>
        <dsp:cNvPr id="0" name=""/>
        <dsp:cNvSpPr/>
      </dsp:nvSpPr>
      <dsp:spPr>
        <a:xfrm>
          <a:off x="7886700" y="1017895"/>
          <a:ext cx="1183005"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21568" y="469795"/>
          <a:ext cx="1096272" cy="1096272"/>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82113" y="630340"/>
        <a:ext cx="775182" cy="775182"/>
      </dsp:txXfrm>
    </dsp:sp>
    <dsp:sp modelId="{B822E767-0B7C-4D4A-8FD6-68773FBE3401}">
      <dsp:nvSpPr>
        <dsp:cNvPr id="0" name=""/>
        <dsp:cNvSpPr/>
      </dsp:nvSpPr>
      <dsp:spPr>
        <a:xfrm>
          <a:off x="78867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Runtime CVE scanning</a:t>
          </a:r>
        </a:p>
        <a:p>
          <a:pPr marL="0" lvl="0" indent="0" algn="l" defTabSz="488950">
            <a:lnSpc>
              <a:spcPct val="90000"/>
            </a:lnSpc>
            <a:spcBef>
              <a:spcPct val="0"/>
            </a:spcBef>
            <a:spcAft>
              <a:spcPct val="35000"/>
            </a:spcAft>
            <a:buNone/>
          </a:pPr>
          <a:r>
            <a:rPr lang="en-US" sz="1100" kern="1200" dirty="0"/>
            <a:t>Security Policies enforcement</a:t>
          </a:r>
        </a:p>
        <a:p>
          <a:pPr marL="0" lvl="0" indent="0" algn="l" defTabSz="488950">
            <a:lnSpc>
              <a:spcPct val="90000"/>
            </a:lnSpc>
            <a:spcBef>
              <a:spcPct val="0"/>
            </a:spcBef>
            <a:spcAft>
              <a:spcPct val="35000"/>
            </a:spcAft>
            <a:buNone/>
          </a:pPr>
          <a:r>
            <a:rPr lang="en-US" sz="1100" kern="1200" dirty="0"/>
            <a:t>Best Practice Policies Enforcement</a:t>
          </a:r>
        </a:p>
        <a:p>
          <a:pPr marL="0" lvl="0" indent="0" algn="l" defTabSz="488950">
            <a:lnSpc>
              <a:spcPct val="90000"/>
            </a:lnSpc>
            <a:spcBef>
              <a:spcPct val="0"/>
            </a:spcBef>
            <a:spcAft>
              <a:spcPct val="35000"/>
            </a:spcAft>
            <a:buNone/>
          </a:pPr>
          <a:r>
            <a:rPr lang="en-US" sz="1100" kern="1200" dirty="0"/>
            <a:t>Application Monitoring</a:t>
          </a:r>
        </a:p>
        <a:p>
          <a:pPr marL="57150" lvl="1" indent="-57150" algn="l" defTabSz="488950">
            <a:lnSpc>
              <a:spcPct val="90000"/>
            </a:lnSpc>
            <a:spcBef>
              <a:spcPct val="0"/>
            </a:spcBef>
            <a:spcAft>
              <a:spcPct val="15000"/>
            </a:spcAft>
            <a:buChar char="•"/>
          </a:pPr>
          <a:r>
            <a:rPr lang="en-US" sz="1100" kern="1200" dirty="0"/>
            <a:t> Behavior</a:t>
          </a:r>
        </a:p>
        <a:p>
          <a:pPr marL="57150" lvl="1" indent="-57150" algn="l" defTabSz="488950">
            <a:lnSpc>
              <a:spcPct val="90000"/>
            </a:lnSpc>
            <a:spcBef>
              <a:spcPct val="0"/>
            </a:spcBef>
            <a:spcAft>
              <a:spcPct val="15000"/>
            </a:spcAft>
            <a:buChar char="•"/>
          </a:pPr>
          <a:r>
            <a:rPr lang="en-US" sz="1100" kern="1200" dirty="0"/>
            <a:t> Performance</a:t>
          </a:r>
        </a:p>
        <a:p>
          <a:pPr marL="57150" lvl="1" indent="-57150" algn="l" defTabSz="488950">
            <a:lnSpc>
              <a:spcPct val="90000"/>
            </a:lnSpc>
            <a:spcBef>
              <a:spcPct val="0"/>
            </a:spcBef>
            <a:spcAft>
              <a:spcPct val="15000"/>
            </a:spcAft>
            <a:buChar char="•"/>
          </a:pPr>
          <a:r>
            <a:rPr lang="en-US" sz="1100" kern="1200" dirty="0"/>
            <a:t> Resource consumption</a:t>
          </a:r>
        </a:p>
      </dsp:txBody>
      <dsp:txXfrm>
        <a:off x="7886700" y="2161642"/>
        <a:ext cx="2366010" cy="1719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4450" y="1017895"/>
          <a:ext cx="1051560"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29103" y="929600"/>
          <a:ext cx="120929" cy="227136"/>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4868" y="469795"/>
          <a:ext cx="1096272" cy="109627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5413" y="630340"/>
        <a:ext cx="775182" cy="775182"/>
      </dsp:txXfrm>
    </dsp:sp>
    <dsp:sp modelId="{0BE47990-6A9C-4A27-9481-8228F6F69502}">
      <dsp:nvSpPr>
        <dsp:cNvPr id="0" name=""/>
        <dsp:cNvSpPr/>
      </dsp:nvSpPr>
      <dsp:spPr>
        <a:xfrm>
          <a:off x="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IDE Clean Code Integration</a:t>
          </a:r>
        </a:p>
        <a:p>
          <a:pPr marL="0" lvl="0" indent="0" algn="l" defTabSz="488950">
            <a:lnSpc>
              <a:spcPct val="90000"/>
            </a:lnSpc>
            <a:spcBef>
              <a:spcPct val="0"/>
            </a:spcBef>
            <a:spcAft>
              <a:spcPct val="35000"/>
            </a:spcAft>
            <a:buNone/>
          </a:pPr>
          <a:r>
            <a:rPr lang="en-US" sz="1100" kern="1200" dirty="0" err="1"/>
            <a:t>Cli</a:t>
          </a:r>
          <a:r>
            <a:rPr lang="en-US" sz="1100" kern="1200" dirty="0"/>
            <a:t> Scanning</a:t>
          </a:r>
        </a:p>
        <a:p>
          <a:pPr marL="0" lvl="0" indent="0" algn="l" defTabSz="488950">
            <a:lnSpc>
              <a:spcPct val="90000"/>
            </a:lnSpc>
            <a:spcBef>
              <a:spcPct val="0"/>
            </a:spcBef>
            <a:spcAft>
              <a:spcPct val="35000"/>
            </a:spcAft>
            <a:buNone/>
          </a:pPr>
          <a:r>
            <a:rPr lang="en-US" sz="1100" kern="1200" dirty="0"/>
            <a:t>Private artifact registry</a:t>
          </a:r>
        </a:p>
      </dsp:txBody>
      <dsp:txXfrm>
        <a:off x="0" y="2161642"/>
        <a:ext cx="2366010" cy="1719899"/>
      </dsp:txXfrm>
    </dsp:sp>
    <dsp:sp modelId="{34600E47-78DC-4A2E-B9FD-ED4EF558D4A0}">
      <dsp:nvSpPr>
        <dsp:cNvPr id="0" name=""/>
        <dsp:cNvSpPr/>
      </dsp:nvSpPr>
      <dsp:spPr>
        <a:xfrm>
          <a:off x="2628900" y="1017895"/>
          <a:ext cx="2366010"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5EC06-F25E-448B-95A9-F4B882C114B2}">
      <dsp:nvSpPr>
        <dsp:cNvPr id="0" name=""/>
        <dsp:cNvSpPr/>
      </dsp:nvSpPr>
      <dsp:spPr>
        <a:xfrm>
          <a:off x="5058003" y="929600"/>
          <a:ext cx="120929" cy="227136"/>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349F7-09FB-43A5-97B5-6DFC6E60EE6B}">
      <dsp:nvSpPr>
        <dsp:cNvPr id="0" name=""/>
        <dsp:cNvSpPr/>
      </dsp:nvSpPr>
      <dsp:spPr>
        <a:xfrm>
          <a:off x="3263768" y="469795"/>
          <a:ext cx="1096272" cy="1096272"/>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424313" y="630340"/>
        <a:ext cx="775182" cy="775182"/>
      </dsp:txXfrm>
    </dsp:sp>
    <dsp:sp modelId="{21F10F80-3081-4227-9878-65234410414E}">
      <dsp:nvSpPr>
        <dsp:cNvPr id="0" name=""/>
        <dsp:cNvSpPr/>
      </dsp:nvSpPr>
      <dsp:spPr>
        <a:xfrm>
          <a:off x="26289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Static Code Analysis</a:t>
          </a:r>
        </a:p>
        <a:p>
          <a:pPr marL="0" lvl="0" indent="0" algn="l" defTabSz="488950">
            <a:lnSpc>
              <a:spcPct val="90000"/>
            </a:lnSpc>
            <a:spcBef>
              <a:spcPct val="0"/>
            </a:spcBef>
            <a:spcAft>
              <a:spcPct val="35000"/>
            </a:spcAft>
            <a:buNone/>
          </a:pPr>
          <a:r>
            <a:rPr lang="en-US" sz="1100" kern="1200" dirty="0"/>
            <a:t>Test Coverage</a:t>
          </a:r>
        </a:p>
        <a:p>
          <a:pPr marL="0" lvl="0" indent="0" algn="l" defTabSz="488950">
            <a:lnSpc>
              <a:spcPct val="90000"/>
            </a:lnSpc>
            <a:spcBef>
              <a:spcPct val="0"/>
            </a:spcBef>
            <a:spcAft>
              <a:spcPct val="35000"/>
            </a:spcAft>
            <a:buNone/>
          </a:pPr>
          <a:r>
            <a:rPr lang="en-US" sz="1100" kern="1200" dirty="0"/>
            <a:t>CVE scanning</a:t>
          </a:r>
        </a:p>
        <a:p>
          <a:pPr marL="0" lvl="0" indent="0" algn="l" defTabSz="488950">
            <a:lnSpc>
              <a:spcPct val="90000"/>
            </a:lnSpc>
            <a:spcBef>
              <a:spcPct val="0"/>
            </a:spcBef>
            <a:spcAft>
              <a:spcPct val="35000"/>
            </a:spcAft>
            <a:buNone/>
          </a:pPr>
          <a:r>
            <a:rPr lang="en-US" sz="1100" kern="1200" dirty="0"/>
            <a:t>License scanning</a:t>
          </a:r>
        </a:p>
      </dsp:txBody>
      <dsp:txXfrm>
        <a:off x="2628900" y="2161642"/>
        <a:ext cx="2366010" cy="1719899"/>
      </dsp:txXfrm>
    </dsp:sp>
    <dsp:sp modelId="{F0916473-E1DA-4894-8FA5-CE9E78A88514}">
      <dsp:nvSpPr>
        <dsp:cNvPr id="0" name=""/>
        <dsp:cNvSpPr/>
      </dsp:nvSpPr>
      <dsp:spPr>
        <a:xfrm>
          <a:off x="5257800" y="1017895"/>
          <a:ext cx="2366010"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6903" y="929600"/>
          <a:ext cx="120929" cy="227136"/>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2668" y="469795"/>
          <a:ext cx="1096272" cy="1096272"/>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3213" y="630340"/>
        <a:ext cx="775182" cy="775182"/>
      </dsp:txXfrm>
    </dsp:sp>
    <dsp:sp modelId="{24CCC899-2A24-4646-BF85-A51740CDE131}">
      <dsp:nvSpPr>
        <dsp:cNvPr id="0" name=""/>
        <dsp:cNvSpPr/>
      </dsp:nvSpPr>
      <dsp:spPr>
        <a:xfrm>
          <a:off x="52578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Image signing</a:t>
          </a:r>
        </a:p>
        <a:p>
          <a:pPr marL="0" lvl="0" indent="0" algn="l" defTabSz="488950">
            <a:lnSpc>
              <a:spcPct val="90000"/>
            </a:lnSpc>
            <a:spcBef>
              <a:spcPct val="0"/>
            </a:spcBef>
            <a:spcAft>
              <a:spcPct val="35000"/>
            </a:spcAft>
            <a:buNone/>
          </a:pPr>
          <a:r>
            <a:rPr lang="en-US" sz="1100" kern="1200" dirty="0"/>
            <a:t>Private container registry</a:t>
          </a:r>
        </a:p>
        <a:p>
          <a:pPr marL="0" lvl="0" indent="0" algn="l" defTabSz="488950">
            <a:lnSpc>
              <a:spcPct val="90000"/>
            </a:lnSpc>
            <a:spcBef>
              <a:spcPct val="0"/>
            </a:spcBef>
            <a:spcAft>
              <a:spcPct val="35000"/>
            </a:spcAft>
            <a:buNone/>
          </a:pPr>
          <a:r>
            <a:rPr lang="en-US" sz="1100" kern="1200"/>
            <a:t>Lightweight change process</a:t>
          </a:r>
          <a:endParaRPr lang="en-US" sz="1100" kern="1200" dirty="0"/>
        </a:p>
      </dsp:txBody>
      <dsp:txXfrm>
        <a:off x="5257800" y="2161642"/>
        <a:ext cx="2366010" cy="1719899"/>
      </dsp:txXfrm>
    </dsp:sp>
    <dsp:sp modelId="{472856B5-F02E-49C4-8B54-2DDDB2BD4008}">
      <dsp:nvSpPr>
        <dsp:cNvPr id="0" name=""/>
        <dsp:cNvSpPr/>
      </dsp:nvSpPr>
      <dsp:spPr>
        <a:xfrm>
          <a:off x="7886700" y="1017895"/>
          <a:ext cx="1183005"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21568" y="469795"/>
          <a:ext cx="1096272" cy="1096272"/>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82113" y="630340"/>
        <a:ext cx="775182" cy="775182"/>
      </dsp:txXfrm>
    </dsp:sp>
    <dsp:sp modelId="{B822E767-0B7C-4D4A-8FD6-68773FBE3401}">
      <dsp:nvSpPr>
        <dsp:cNvPr id="0" name=""/>
        <dsp:cNvSpPr/>
      </dsp:nvSpPr>
      <dsp:spPr>
        <a:xfrm>
          <a:off x="78867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Runtime CVE scanning</a:t>
          </a:r>
        </a:p>
        <a:p>
          <a:pPr marL="0" lvl="0" indent="0" algn="l" defTabSz="488950">
            <a:lnSpc>
              <a:spcPct val="90000"/>
            </a:lnSpc>
            <a:spcBef>
              <a:spcPct val="0"/>
            </a:spcBef>
            <a:spcAft>
              <a:spcPct val="35000"/>
            </a:spcAft>
            <a:buNone/>
          </a:pPr>
          <a:r>
            <a:rPr lang="en-US" sz="1100" kern="1200" dirty="0"/>
            <a:t>Security Policies enforcement</a:t>
          </a:r>
        </a:p>
        <a:p>
          <a:pPr marL="0" lvl="0" indent="0" algn="l" defTabSz="488950">
            <a:lnSpc>
              <a:spcPct val="90000"/>
            </a:lnSpc>
            <a:spcBef>
              <a:spcPct val="0"/>
            </a:spcBef>
            <a:spcAft>
              <a:spcPct val="35000"/>
            </a:spcAft>
            <a:buNone/>
          </a:pPr>
          <a:r>
            <a:rPr lang="en-US" sz="1100" kern="1200" dirty="0"/>
            <a:t>Best Practice Policies Enforcement</a:t>
          </a:r>
        </a:p>
        <a:p>
          <a:pPr marL="0" lvl="0" indent="0" algn="l" defTabSz="488950">
            <a:lnSpc>
              <a:spcPct val="90000"/>
            </a:lnSpc>
            <a:spcBef>
              <a:spcPct val="0"/>
            </a:spcBef>
            <a:spcAft>
              <a:spcPct val="35000"/>
            </a:spcAft>
            <a:buNone/>
          </a:pPr>
          <a:r>
            <a:rPr lang="en-US" sz="1100" kern="1200" dirty="0"/>
            <a:t>Application Monitoring</a:t>
          </a:r>
        </a:p>
        <a:p>
          <a:pPr marL="57150" lvl="1" indent="-57150" algn="l" defTabSz="488950">
            <a:lnSpc>
              <a:spcPct val="90000"/>
            </a:lnSpc>
            <a:spcBef>
              <a:spcPct val="0"/>
            </a:spcBef>
            <a:spcAft>
              <a:spcPct val="15000"/>
            </a:spcAft>
            <a:buChar char="•"/>
          </a:pPr>
          <a:r>
            <a:rPr lang="en-US" sz="1100" kern="1200" dirty="0"/>
            <a:t> Behavior</a:t>
          </a:r>
        </a:p>
        <a:p>
          <a:pPr marL="57150" lvl="1" indent="-57150" algn="l" defTabSz="488950">
            <a:lnSpc>
              <a:spcPct val="90000"/>
            </a:lnSpc>
            <a:spcBef>
              <a:spcPct val="0"/>
            </a:spcBef>
            <a:spcAft>
              <a:spcPct val="15000"/>
            </a:spcAft>
            <a:buChar char="•"/>
          </a:pPr>
          <a:r>
            <a:rPr lang="en-US" sz="1100" kern="1200" dirty="0"/>
            <a:t> Performance</a:t>
          </a:r>
        </a:p>
        <a:p>
          <a:pPr marL="57150" lvl="1" indent="-57150" algn="l" defTabSz="488950">
            <a:lnSpc>
              <a:spcPct val="90000"/>
            </a:lnSpc>
            <a:spcBef>
              <a:spcPct val="0"/>
            </a:spcBef>
            <a:spcAft>
              <a:spcPct val="15000"/>
            </a:spcAft>
            <a:buChar char="•"/>
          </a:pPr>
          <a:r>
            <a:rPr lang="en-US" sz="1100" kern="1200" dirty="0"/>
            <a:t> Resource consumption</a:t>
          </a:r>
        </a:p>
      </dsp:txBody>
      <dsp:txXfrm>
        <a:off x="7886700" y="2161642"/>
        <a:ext cx="2366010" cy="17198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4450" y="1017895"/>
          <a:ext cx="1051560"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29103" y="929600"/>
          <a:ext cx="120929" cy="227136"/>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4868" y="469795"/>
          <a:ext cx="1096272" cy="109627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5413" y="630340"/>
        <a:ext cx="775182" cy="775182"/>
      </dsp:txXfrm>
    </dsp:sp>
    <dsp:sp modelId="{0BE47990-6A9C-4A27-9481-8228F6F69502}">
      <dsp:nvSpPr>
        <dsp:cNvPr id="0" name=""/>
        <dsp:cNvSpPr/>
      </dsp:nvSpPr>
      <dsp:spPr>
        <a:xfrm>
          <a:off x="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IDE Clean Code Integration</a:t>
          </a:r>
        </a:p>
        <a:p>
          <a:pPr marL="0" lvl="0" indent="0" algn="l" defTabSz="488950">
            <a:lnSpc>
              <a:spcPct val="90000"/>
            </a:lnSpc>
            <a:spcBef>
              <a:spcPct val="0"/>
            </a:spcBef>
            <a:spcAft>
              <a:spcPct val="35000"/>
            </a:spcAft>
            <a:buNone/>
          </a:pPr>
          <a:r>
            <a:rPr lang="en-US" sz="1100" kern="1200" dirty="0" err="1"/>
            <a:t>Cli</a:t>
          </a:r>
          <a:r>
            <a:rPr lang="en-US" sz="1100" kern="1200" dirty="0"/>
            <a:t> Scanning</a:t>
          </a:r>
        </a:p>
        <a:p>
          <a:pPr marL="0" lvl="0" indent="0" algn="l" defTabSz="488950">
            <a:lnSpc>
              <a:spcPct val="90000"/>
            </a:lnSpc>
            <a:spcBef>
              <a:spcPct val="0"/>
            </a:spcBef>
            <a:spcAft>
              <a:spcPct val="35000"/>
            </a:spcAft>
            <a:buNone/>
          </a:pPr>
          <a:r>
            <a:rPr lang="en-US" sz="1100" kern="1200" dirty="0"/>
            <a:t>Private artifact registry</a:t>
          </a:r>
        </a:p>
      </dsp:txBody>
      <dsp:txXfrm>
        <a:off x="0" y="2161642"/>
        <a:ext cx="2366010" cy="1719899"/>
      </dsp:txXfrm>
    </dsp:sp>
    <dsp:sp modelId="{34600E47-78DC-4A2E-B9FD-ED4EF558D4A0}">
      <dsp:nvSpPr>
        <dsp:cNvPr id="0" name=""/>
        <dsp:cNvSpPr/>
      </dsp:nvSpPr>
      <dsp:spPr>
        <a:xfrm>
          <a:off x="2628900" y="1017895"/>
          <a:ext cx="2366010"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5EC06-F25E-448B-95A9-F4B882C114B2}">
      <dsp:nvSpPr>
        <dsp:cNvPr id="0" name=""/>
        <dsp:cNvSpPr/>
      </dsp:nvSpPr>
      <dsp:spPr>
        <a:xfrm>
          <a:off x="5058003" y="929600"/>
          <a:ext cx="120929" cy="227136"/>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349F7-09FB-43A5-97B5-6DFC6E60EE6B}">
      <dsp:nvSpPr>
        <dsp:cNvPr id="0" name=""/>
        <dsp:cNvSpPr/>
      </dsp:nvSpPr>
      <dsp:spPr>
        <a:xfrm>
          <a:off x="3263768" y="469795"/>
          <a:ext cx="1096272" cy="1096272"/>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424313" y="630340"/>
        <a:ext cx="775182" cy="775182"/>
      </dsp:txXfrm>
    </dsp:sp>
    <dsp:sp modelId="{21F10F80-3081-4227-9878-65234410414E}">
      <dsp:nvSpPr>
        <dsp:cNvPr id="0" name=""/>
        <dsp:cNvSpPr/>
      </dsp:nvSpPr>
      <dsp:spPr>
        <a:xfrm>
          <a:off x="26289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Static Code Analysis</a:t>
          </a:r>
        </a:p>
        <a:p>
          <a:pPr marL="0" lvl="0" indent="0" algn="l" defTabSz="488950">
            <a:lnSpc>
              <a:spcPct val="90000"/>
            </a:lnSpc>
            <a:spcBef>
              <a:spcPct val="0"/>
            </a:spcBef>
            <a:spcAft>
              <a:spcPct val="35000"/>
            </a:spcAft>
            <a:buNone/>
          </a:pPr>
          <a:r>
            <a:rPr lang="en-US" sz="1100" kern="1200" dirty="0"/>
            <a:t>Test Coverage</a:t>
          </a:r>
        </a:p>
        <a:p>
          <a:pPr marL="0" lvl="0" indent="0" algn="l" defTabSz="488950">
            <a:lnSpc>
              <a:spcPct val="90000"/>
            </a:lnSpc>
            <a:spcBef>
              <a:spcPct val="0"/>
            </a:spcBef>
            <a:spcAft>
              <a:spcPct val="35000"/>
            </a:spcAft>
            <a:buNone/>
          </a:pPr>
          <a:r>
            <a:rPr lang="en-US" sz="1100" kern="1200" dirty="0"/>
            <a:t>CVE scanning</a:t>
          </a:r>
        </a:p>
        <a:p>
          <a:pPr marL="0" lvl="0" indent="0" algn="l" defTabSz="488950">
            <a:lnSpc>
              <a:spcPct val="90000"/>
            </a:lnSpc>
            <a:spcBef>
              <a:spcPct val="0"/>
            </a:spcBef>
            <a:spcAft>
              <a:spcPct val="35000"/>
            </a:spcAft>
            <a:buNone/>
          </a:pPr>
          <a:r>
            <a:rPr lang="en-US" sz="1100" kern="1200" dirty="0"/>
            <a:t>License scanning</a:t>
          </a:r>
        </a:p>
      </dsp:txBody>
      <dsp:txXfrm>
        <a:off x="2628900" y="2161642"/>
        <a:ext cx="2366010" cy="1719899"/>
      </dsp:txXfrm>
    </dsp:sp>
    <dsp:sp modelId="{F0916473-E1DA-4894-8FA5-CE9E78A88514}">
      <dsp:nvSpPr>
        <dsp:cNvPr id="0" name=""/>
        <dsp:cNvSpPr/>
      </dsp:nvSpPr>
      <dsp:spPr>
        <a:xfrm>
          <a:off x="5257800" y="1017895"/>
          <a:ext cx="2366010"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6903" y="929600"/>
          <a:ext cx="120929" cy="227136"/>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2668" y="469795"/>
          <a:ext cx="1096272" cy="1096272"/>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3213" y="630340"/>
        <a:ext cx="775182" cy="775182"/>
      </dsp:txXfrm>
    </dsp:sp>
    <dsp:sp modelId="{24CCC899-2A24-4646-BF85-A51740CDE131}">
      <dsp:nvSpPr>
        <dsp:cNvPr id="0" name=""/>
        <dsp:cNvSpPr/>
      </dsp:nvSpPr>
      <dsp:spPr>
        <a:xfrm>
          <a:off x="52578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Image signing</a:t>
          </a:r>
        </a:p>
        <a:p>
          <a:pPr marL="0" lvl="0" indent="0" algn="l" defTabSz="488950">
            <a:lnSpc>
              <a:spcPct val="90000"/>
            </a:lnSpc>
            <a:spcBef>
              <a:spcPct val="0"/>
            </a:spcBef>
            <a:spcAft>
              <a:spcPct val="35000"/>
            </a:spcAft>
            <a:buNone/>
          </a:pPr>
          <a:r>
            <a:rPr lang="en-US" sz="1100" kern="1200" dirty="0"/>
            <a:t>Private container registry</a:t>
          </a:r>
        </a:p>
        <a:p>
          <a:pPr marL="0" lvl="0" indent="0" algn="l" defTabSz="488950">
            <a:lnSpc>
              <a:spcPct val="90000"/>
            </a:lnSpc>
            <a:spcBef>
              <a:spcPct val="0"/>
            </a:spcBef>
            <a:spcAft>
              <a:spcPct val="35000"/>
            </a:spcAft>
            <a:buNone/>
          </a:pPr>
          <a:r>
            <a:rPr lang="en-US" sz="1100" kern="1200" dirty="0"/>
            <a:t>Lightweight change process</a:t>
          </a:r>
        </a:p>
      </dsp:txBody>
      <dsp:txXfrm>
        <a:off x="5257800" y="2161642"/>
        <a:ext cx="2366010" cy="1719899"/>
      </dsp:txXfrm>
    </dsp:sp>
    <dsp:sp modelId="{472856B5-F02E-49C4-8B54-2DDDB2BD4008}">
      <dsp:nvSpPr>
        <dsp:cNvPr id="0" name=""/>
        <dsp:cNvSpPr/>
      </dsp:nvSpPr>
      <dsp:spPr>
        <a:xfrm>
          <a:off x="7886700" y="1017895"/>
          <a:ext cx="1183005"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21568" y="469795"/>
          <a:ext cx="1096272" cy="1096272"/>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82113" y="630340"/>
        <a:ext cx="775182" cy="775182"/>
      </dsp:txXfrm>
    </dsp:sp>
    <dsp:sp modelId="{B822E767-0B7C-4D4A-8FD6-68773FBE3401}">
      <dsp:nvSpPr>
        <dsp:cNvPr id="0" name=""/>
        <dsp:cNvSpPr/>
      </dsp:nvSpPr>
      <dsp:spPr>
        <a:xfrm>
          <a:off x="78867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Runtime CVE scanning</a:t>
          </a:r>
        </a:p>
        <a:p>
          <a:pPr marL="0" lvl="0" indent="0" algn="l" defTabSz="488950">
            <a:lnSpc>
              <a:spcPct val="90000"/>
            </a:lnSpc>
            <a:spcBef>
              <a:spcPct val="0"/>
            </a:spcBef>
            <a:spcAft>
              <a:spcPct val="35000"/>
            </a:spcAft>
            <a:buNone/>
          </a:pPr>
          <a:r>
            <a:rPr lang="en-US" sz="1100" kern="1200" dirty="0"/>
            <a:t>Security Policies enforcement</a:t>
          </a:r>
        </a:p>
        <a:p>
          <a:pPr marL="0" lvl="0" indent="0" algn="l" defTabSz="488950">
            <a:lnSpc>
              <a:spcPct val="90000"/>
            </a:lnSpc>
            <a:spcBef>
              <a:spcPct val="0"/>
            </a:spcBef>
            <a:spcAft>
              <a:spcPct val="35000"/>
            </a:spcAft>
            <a:buNone/>
          </a:pPr>
          <a:r>
            <a:rPr lang="en-US" sz="1100" kern="1200" dirty="0"/>
            <a:t>Best Practice Policies Enforcement</a:t>
          </a:r>
        </a:p>
        <a:p>
          <a:pPr marL="0" lvl="0" indent="0" algn="l" defTabSz="488950">
            <a:lnSpc>
              <a:spcPct val="90000"/>
            </a:lnSpc>
            <a:spcBef>
              <a:spcPct val="0"/>
            </a:spcBef>
            <a:spcAft>
              <a:spcPct val="35000"/>
            </a:spcAft>
            <a:buNone/>
          </a:pPr>
          <a:r>
            <a:rPr lang="en-US" sz="1100" kern="1200" dirty="0"/>
            <a:t>Application Monitoring</a:t>
          </a:r>
        </a:p>
        <a:p>
          <a:pPr marL="57150" lvl="1" indent="-57150" algn="l" defTabSz="488950">
            <a:lnSpc>
              <a:spcPct val="90000"/>
            </a:lnSpc>
            <a:spcBef>
              <a:spcPct val="0"/>
            </a:spcBef>
            <a:spcAft>
              <a:spcPct val="15000"/>
            </a:spcAft>
            <a:buChar char="•"/>
          </a:pPr>
          <a:r>
            <a:rPr lang="en-US" sz="1100" kern="1200" dirty="0"/>
            <a:t> Behavior</a:t>
          </a:r>
        </a:p>
        <a:p>
          <a:pPr marL="57150" lvl="1" indent="-57150" algn="l" defTabSz="488950">
            <a:lnSpc>
              <a:spcPct val="90000"/>
            </a:lnSpc>
            <a:spcBef>
              <a:spcPct val="0"/>
            </a:spcBef>
            <a:spcAft>
              <a:spcPct val="15000"/>
            </a:spcAft>
            <a:buChar char="•"/>
          </a:pPr>
          <a:r>
            <a:rPr lang="en-US" sz="1100" kern="1200" dirty="0"/>
            <a:t> Performance</a:t>
          </a:r>
        </a:p>
        <a:p>
          <a:pPr marL="57150" lvl="1" indent="-57150" algn="l" defTabSz="488950">
            <a:lnSpc>
              <a:spcPct val="90000"/>
            </a:lnSpc>
            <a:spcBef>
              <a:spcPct val="0"/>
            </a:spcBef>
            <a:spcAft>
              <a:spcPct val="15000"/>
            </a:spcAft>
            <a:buChar char="•"/>
          </a:pPr>
          <a:r>
            <a:rPr lang="en-US" sz="1100" kern="1200" dirty="0"/>
            <a:t> Resource consumption</a:t>
          </a:r>
        </a:p>
      </dsp:txBody>
      <dsp:txXfrm>
        <a:off x="7886700" y="2161642"/>
        <a:ext cx="2366010" cy="171989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10/09/2023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4</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From developer</a:t>
            </a:r>
            <a:r>
              <a:rPr lang="en-GB" b="0" i="0" dirty="0">
                <a:solidFill>
                  <a:srgbClr val="374151"/>
                </a:solidFill>
                <a:effectLst/>
                <a:latin typeface="Söhne"/>
              </a:rPr>
              <a:t>Elaborate on the complexities that emerged with the increased technology stack.</a:t>
            </a:r>
          </a:p>
          <a:p>
            <a:pPr algn="l">
              <a:buFont typeface="Arial" panose="020B0604020202020204" pitchFamily="34" charset="0"/>
              <a:buChar char="•"/>
            </a:pPr>
            <a:r>
              <a:rPr lang="en-GB" b="0" i="0" dirty="0">
                <a:solidFill>
                  <a:srgbClr val="374151"/>
                </a:solidFill>
                <a:effectLst/>
                <a:latin typeface="Söhne"/>
              </a:rPr>
              <a:t>Discuss the collaboration hurdles encountered between development, security, and operations teams.</a:t>
            </a:r>
          </a:p>
          <a:p>
            <a:pPr algn="l">
              <a:buFont typeface="Arial" panose="020B0604020202020204" pitchFamily="34" charset="0"/>
              <a:buChar char="•"/>
            </a:pPr>
            <a:r>
              <a:rPr lang="en-GB" b="0" i="0" dirty="0">
                <a:solidFill>
                  <a:srgbClr val="374151"/>
                </a:solidFill>
                <a:effectLst/>
                <a:latin typeface="Söhne"/>
              </a:rPr>
              <a:t>Explain how these challenges created bottlenecks in </a:t>
            </a:r>
            <a:r>
              <a:rPr lang="en-GB" b="0" i="0" dirty="0" err="1">
                <a:solidFill>
                  <a:srgbClr val="374151"/>
                </a:solidFill>
                <a:effectLst/>
                <a:latin typeface="Söhne"/>
              </a:rPr>
              <a:t>DevSecOps</a:t>
            </a:r>
            <a:r>
              <a:rPr lang="en-GB" b="0" i="0" dirty="0">
                <a:solidFill>
                  <a:srgbClr val="374151"/>
                </a:solidFill>
                <a:effectLst/>
                <a:latin typeface="Söhne"/>
              </a:rPr>
              <a:t> initiatives.</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DevOps/Platform Engineers</a:t>
            </a:r>
          </a:p>
        </p:txBody>
      </p:sp>
      <p:sp>
        <p:nvSpPr>
          <p:cNvPr id="4" name="Slide Number Placeholder 3"/>
          <p:cNvSpPr>
            <a:spLocks noGrp="1"/>
          </p:cNvSpPr>
          <p:nvPr>
            <p:ph type="sldNum" sz="quarter" idx="5"/>
          </p:nvPr>
        </p:nvSpPr>
        <p:spPr/>
        <p:txBody>
          <a:bodyPr/>
          <a:lstStyle/>
          <a:p>
            <a:fld id="{5976486E-67FC-8640-A07B-EA271C260E28}" type="slidenum">
              <a:rPr lang="en-DK" smtClean="0"/>
              <a:t>19</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Emphasize Saxo Bank's determination to overcome the challenges.</a:t>
            </a:r>
          </a:p>
          <a:p>
            <a:pPr algn="l">
              <a:buFont typeface="Arial" panose="020B0604020202020204" pitchFamily="34" charset="0"/>
              <a:buChar char="•"/>
            </a:pPr>
            <a:r>
              <a:rPr lang="en-GB" b="0" i="0" dirty="0">
                <a:solidFill>
                  <a:srgbClr val="374151"/>
                </a:solidFill>
                <a:effectLst/>
                <a:latin typeface="Söhne"/>
              </a:rPr>
              <a:t>Highlight the importance of adapting to changing circumstances and embracing innovation.</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262380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Discuss the importance of aligning the goals of development, security, and operations teams.</a:t>
            </a:r>
          </a:p>
          <a:p>
            <a:pPr algn="l">
              <a:buFont typeface="Arial" panose="020B0604020202020204" pitchFamily="34" charset="0"/>
              <a:buChar char="•"/>
            </a:pPr>
            <a:r>
              <a:rPr lang="en-GB" b="0" i="0" dirty="0">
                <a:solidFill>
                  <a:srgbClr val="374151"/>
                </a:solidFill>
                <a:effectLst/>
                <a:latin typeface="Söhne"/>
              </a:rPr>
              <a:t>Highlight the benefits of shared responsibility.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189886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Share the strategies implemented to prioritize collaboration.</a:t>
            </a:r>
          </a:p>
          <a:p>
            <a:pPr algn="l">
              <a:buFont typeface="Arial" panose="020B0604020202020204" pitchFamily="34" charset="0"/>
              <a:buChar char="•"/>
            </a:pPr>
            <a:r>
              <a:rPr lang="en-GB" b="0" i="0" dirty="0">
                <a:solidFill>
                  <a:srgbClr val="374151"/>
                </a:solidFill>
                <a:effectLst/>
                <a:latin typeface="Söhne"/>
              </a:rPr>
              <a:t>Discuss how communication gaps and silos were broken down.</a:t>
            </a:r>
          </a:p>
          <a:p>
            <a:pPr algn="l">
              <a:buFont typeface="Arial" panose="020B0604020202020204" pitchFamily="34" charset="0"/>
              <a:buChar char="•"/>
            </a:pPr>
            <a:r>
              <a:rPr lang="en-GB" b="0" i="0" dirty="0">
                <a:solidFill>
                  <a:srgbClr val="374151"/>
                </a:solidFill>
                <a:effectLst/>
                <a:latin typeface="Söhne"/>
              </a:rPr>
              <a:t>Mention the establishment of open feedback channels.</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23</a:t>
            </a:fld>
            <a:endParaRPr lang="en-DK"/>
          </a:p>
        </p:txBody>
      </p:sp>
    </p:spTree>
    <p:extLst>
      <p:ext uri="{BB962C8B-B14F-4D97-AF65-F5344CB8AC3E}">
        <p14:creationId xmlns:p14="http://schemas.microsoft.com/office/powerpoint/2010/main" val="2891992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Explain the concept of </a:t>
            </a:r>
            <a:r>
              <a:rPr lang="en-GB" b="0" i="0" dirty="0" err="1">
                <a:solidFill>
                  <a:srgbClr val="374151"/>
                </a:solidFill>
                <a:effectLst/>
                <a:latin typeface="Söhne"/>
              </a:rPr>
              <a:t>DevSecOps</a:t>
            </a:r>
            <a:r>
              <a:rPr lang="en-GB" b="0" i="0" dirty="0">
                <a:solidFill>
                  <a:srgbClr val="374151"/>
                </a:solidFill>
                <a:effectLst/>
                <a:latin typeface="Söhne"/>
              </a:rPr>
              <a:t> and its significance in modern software development.</a:t>
            </a:r>
          </a:p>
          <a:p>
            <a:pPr algn="l">
              <a:buFont typeface="Arial" panose="020B0604020202020204" pitchFamily="34" charset="0"/>
              <a:buChar char="•"/>
            </a:pPr>
            <a:r>
              <a:rPr lang="en-GB" b="0" i="0" dirty="0">
                <a:solidFill>
                  <a:srgbClr val="374151"/>
                </a:solidFill>
                <a:effectLst/>
                <a:latin typeface="Söhne"/>
              </a:rPr>
              <a:t>Discuss how </a:t>
            </a:r>
            <a:r>
              <a:rPr lang="en-GB" b="0" i="0" dirty="0" err="1">
                <a:solidFill>
                  <a:srgbClr val="374151"/>
                </a:solidFill>
                <a:effectLst/>
                <a:latin typeface="Söhne"/>
              </a:rPr>
              <a:t>DevSecOps</a:t>
            </a:r>
            <a:r>
              <a:rPr lang="en-GB" b="0" i="0" dirty="0">
                <a:solidFill>
                  <a:srgbClr val="374151"/>
                </a:solidFill>
                <a:effectLst/>
                <a:latin typeface="Söhne"/>
              </a:rPr>
              <a:t> revolutionized Saxo Bank's approach to security.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Automated Security Checks and Tools</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4349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2273992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a:t>
            </a:r>
            <a:r>
              <a:rPr lang="en-GB" b="0" i="0" dirty="0" err="1">
                <a:solidFill>
                  <a:srgbClr val="4D5156"/>
                </a:solidFill>
                <a:effectLst/>
                <a:latin typeface="arial" panose="020B0604020202020204" pitchFamily="34" charset="0"/>
              </a:rPr>
              <a:t>Fournais</a:t>
            </a:r>
            <a:r>
              <a:rPr lang="en-GB" b="0" i="0" dirty="0">
                <a:solidFill>
                  <a:srgbClr val="4D5156"/>
                </a:solidFill>
                <a:effectLst/>
                <a:latin typeface="arial" panose="020B0604020202020204" pitchFamily="34" charset="0"/>
              </a:rPr>
              <a:t>,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5</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30</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31</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streamlined our process of releasing software to on-prem datacenters</a:t>
            </a:r>
          </a:p>
          <a:p>
            <a:r>
              <a:rPr lang="en-US" dirty="0"/>
              <a:t>There are (sometimes) up to 90% compute waste in servers – but who is counting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763437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Discuss the motivation behind adopting containers and Kubernetes.</a:t>
            </a:r>
          </a:p>
          <a:p>
            <a:pPr algn="l">
              <a:buFont typeface="Arial" panose="020B0604020202020204" pitchFamily="34" charset="0"/>
              <a:buChar char="•"/>
            </a:pPr>
            <a:r>
              <a:rPr lang="en-GB" b="0" i="0" dirty="0">
                <a:solidFill>
                  <a:srgbClr val="374151"/>
                </a:solidFill>
                <a:effectLst/>
                <a:latin typeface="Söhne"/>
              </a:rPr>
              <a:t>Highlight the promises of scalability and flexibility that these technologies offered.</a:t>
            </a:r>
          </a:p>
          <a:p>
            <a:pPr algn="l">
              <a:buFont typeface="Arial" panose="020B0604020202020204" pitchFamily="34" charset="0"/>
              <a:buChar char="•"/>
            </a:pPr>
            <a:r>
              <a:rPr lang="en-GB" b="0" i="0" dirty="0">
                <a:solidFill>
                  <a:srgbClr val="374151"/>
                </a:solidFill>
                <a:effectLst/>
                <a:latin typeface="Söhne"/>
              </a:rPr>
              <a:t>Mention the initial challenges faced during the transition.</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8</a:t>
            </a:fld>
            <a:endParaRPr lang="en-DK"/>
          </a:p>
        </p:txBody>
      </p:sp>
    </p:spTree>
    <p:extLst>
      <p:ext uri="{BB962C8B-B14F-4D97-AF65-F5344CB8AC3E}">
        <p14:creationId xmlns:p14="http://schemas.microsoft.com/office/powerpoint/2010/main" val="427209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11</a:t>
            </a:fld>
            <a:endParaRPr lang="en-DK"/>
          </a:p>
        </p:txBody>
      </p:sp>
    </p:spTree>
    <p:extLst>
      <p:ext uri="{BB962C8B-B14F-4D97-AF65-F5344CB8AC3E}">
        <p14:creationId xmlns:p14="http://schemas.microsoft.com/office/powerpoint/2010/main" val="29916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13</a:t>
            </a:fld>
            <a:endParaRPr lang="en-DK"/>
          </a:p>
        </p:txBody>
      </p:sp>
    </p:spTree>
    <p:extLst>
      <p:ext uri="{BB962C8B-B14F-4D97-AF65-F5344CB8AC3E}">
        <p14:creationId xmlns:p14="http://schemas.microsoft.com/office/powerpoint/2010/main" val="1030838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1531429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longer enough to talk to infrastructure/security teams once per year</a:t>
            </a:r>
          </a:p>
          <a:p>
            <a:r>
              <a:rPr lang="en-US" dirty="0"/>
              <a:t>Need to rework</a:t>
            </a:r>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162221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44783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10/09/2023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10/09/2023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7.jpg"/><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7.jpg"/><Relationship Id="rId7" Type="http://schemas.openxmlformats.org/officeDocument/2006/relationships/diagramColors" Target="../diagrams/colors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7.jpg"/><Relationship Id="rId7" Type="http://schemas.openxmlformats.org/officeDocument/2006/relationships/diagramColors" Target="../diagrams/colors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2"/>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7935403" y="4629234"/>
            <a:ext cx="3445766" cy="1485319"/>
          </a:xfrm>
          <a:noFill/>
        </p:spPr>
        <p:txBody>
          <a:bodyPr>
            <a:normAutofit/>
          </a:bodyPr>
          <a:lstStyle/>
          <a:p>
            <a:pPr algn="l"/>
            <a:r>
              <a:rPr lang="en-DK"/>
              <a:t>Jinhong Brejnholt</a:t>
            </a:r>
          </a:p>
          <a:p>
            <a:pPr algn="l"/>
            <a:r>
              <a:rPr lang="en-DK"/>
              <a:t>Saxo Bank</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8636000" y="5624438"/>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9063" y="5659512"/>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3905" y="5627998"/>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3" name="Oval 42">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3" name="Straight Connector 52">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1" name="Straight Connector 60">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Compass and map">
            <a:extLst>
              <a:ext uri="{FF2B5EF4-FFF2-40B4-BE49-F238E27FC236}">
                <a16:creationId xmlns:a16="http://schemas.microsoft.com/office/drawing/2014/main" id="{6C0B9AEF-1E4D-0F0A-51B5-477302AE3149}"/>
              </a:ext>
            </a:extLst>
          </p:cNvPr>
          <p:cNvPicPr>
            <a:picLocks noGrp="1" noChangeAspect="1"/>
          </p:cNvPicPr>
          <p:nvPr>
            <p:ph idx="1"/>
          </p:nvPr>
        </p:nvPicPr>
        <p:blipFill rotWithShape="1">
          <a:blip r:embed="rId2">
            <a:duotone>
              <a:prstClr val="black"/>
              <a:schemeClr val="bg1">
                <a:tint val="45000"/>
                <a:satMod val="400000"/>
              </a:schemeClr>
            </a:duotone>
            <a:alphaModFix amt="25000"/>
          </a:blip>
          <a:srcRect l="4174" r="16291" b="1"/>
          <a:stretch/>
        </p:blipFill>
        <p:spPr>
          <a:xfrm>
            <a:off x="783996" y="29548"/>
            <a:ext cx="10688625" cy="6013845"/>
          </a:xfrm>
          <a:prstGeom prst="rect">
            <a:avLst/>
          </a:prstGeom>
        </p:spPr>
      </p:pic>
      <p:sp>
        <p:nvSpPr>
          <p:cNvPr id="2" name="Title 1">
            <a:extLst>
              <a:ext uri="{FF2B5EF4-FFF2-40B4-BE49-F238E27FC236}">
                <a16:creationId xmlns:a16="http://schemas.microsoft.com/office/drawing/2014/main" id="{036AF56F-DB73-ACDA-95B4-C2A0330CF15F}"/>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b="0" i="0" kern="1200">
                <a:solidFill>
                  <a:schemeClr val="bg1"/>
                </a:solidFill>
                <a:effectLst/>
                <a:latin typeface="+mj-lt"/>
                <a:ea typeface="+mj-ea"/>
                <a:cs typeface="+mj-cs"/>
              </a:rPr>
              <a:t>We thought we have figured out everything</a:t>
            </a: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35126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kyscrapers shown from view looking up">
            <a:extLst>
              <a:ext uri="{FF2B5EF4-FFF2-40B4-BE49-F238E27FC236}">
                <a16:creationId xmlns:a16="http://schemas.microsoft.com/office/drawing/2014/main" id="{F2BAF486-9CB1-432B-7ECA-6C59E7B23911}"/>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7"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E09AE6-8ABC-D4C7-0223-2DEAEA29EE31}"/>
              </a:ext>
            </a:extLst>
          </p:cNvPr>
          <p:cNvSpPr>
            <a:spLocks noGrp="1"/>
          </p:cNvSpPr>
          <p:nvPr>
            <p:ph type="title"/>
          </p:nvPr>
        </p:nvSpPr>
        <p:spPr>
          <a:xfrm>
            <a:off x="838200" y="365125"/>
            <a:ext cx="3822189" cy="1899912"/>
          </a:xfrm>
        </p:spPr>
        <p:txBody>
          <a:bodyPr>
            <a:normAutofit/>
          </a:bodyPr>
          <a:lstStyle/>
          <a:p>
            <a:r>
              <a:rPr lang="en-GB" sz="4000" b="0" i="0">
                <a:effectLst/>
                <a:latin typeface="Söhne"/>
              </a:rPr>
              <a:t>Challenges and Hurdles</a:t>
            </a:r>
            <a:endParaRPr lang="en-US" sz="4000"/>
          </a:p>
        </p:txBody>
      </p:sp>
      <p:sp>
        <p:nvSpPr>
          <p:cNvPr id="3" name="Content Placeholder 2">
            <a:extLst>
              <a:ext uri="{FF2B5EF4-FFF2-40B4-BE49-F238E27FC236}">
                <a16:creationId xmlns:a16="http://schemas.microsoft.com/office/drawing/2014/main" id="{168B2020-CD09-4455-FF92-D3C95B10BA14}"/>
              </a:ext>
            </a:extLst>
          </p:cNvPr>
          <p:cNvSpPr>
            <a:spLocks noGrp="1"/>
          </p:cNvSpPr>
          <p:nvPr>
            <p:ph idx="1"/>
          </p:nvPr>
        </p:nvSpPr>
        <p:spPr>
          <a:xfrm>
            <a:off x="838200" y="2434201"/>
            <a:ext cx="3822189" cy="3742762"/>
          </a:xfrm>
        </p:spPr>
        <p:txBody>
          <a:bodyPr>
            <a:normAutofit/>
          </a:bodyPr>
          <a:lstStyle/>
          <a:p>
            <a:r>
              <a:rPr lang="en-US" sz="2000" dirty="0"/>
              <a:t>Legacy Code and Process</a:t>
            </a:r>
          </a:p>
        </p:txBody>
      </p:sp>
      <p:pic>
        <p:nvPicPr>
          <p:cNvPr id="5" name="Graphic 4" descr="Badge 1 with solid fill">
            <a:extLst>
              <a:ext uri="{FF2B5EF4-FFF2-40B4-BE49-F238E27FC236}">
                <a16:creationId xmlns:a16="http://schemas.microsoft.com/office/drawing/2014/main" id="{10A5A2EA-F2BA-F847-B80C-E96AB9ED31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463" y="2330415"/>
            <a:ext cx="599474" cy="599474"/>
          </a:xfrm>
          <a:prstGeom prst="rect">
            <a:avLst/>
          </a:prstGeom>
        </p:spPr>
      </p:pic>
    </p:spTree>
    <p:extLst>
      <p:ext uri="{BB962C8B-B14F-4D97-AF65-F5344CB8AC3E}">
        <p14:creationId xmlns:p14="http://schemas.microsoft.com/office/powerpoint/2010/main" val="1681127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mirrored windows with clouds">
            <a:extLst>
              <a:ext uri="{FF2B5EF4-FFF2-40B4-BE49-F238E27FC236}">
                <a16:creationId xmlns:a16="http://schemas.microsoft.com/office/drawing/2014/main" id="{ED3F245A-B33B-8721-4F6E-F549A918F71F}"/>
              </a:ext>
            </a:extLst>
          </p:cNvPr>
          <p:cNvPicPr>
            <a:picLocks noGrp="1" noChangeAspect="1"/>
          </p:cNvPicPr>
          <p:nvPr>
            <p:ph idx="1"/>
          </p:nvPr>
        </p:nvPicPr>
        <p:blipFill rotWithShape="1">
          <a:blip r:embed="rId2">
            <a:alphaModFix amt="50000"/>
          </a:blip>
          <a:srcRect t="3608" r="-1" b="12101"/>
          <a:stretch/>
        </p:blipFill>
        <p:spPr>
          <a:xfrm>
            <a:off x="20" y="10"/>
            <a:ext cx="12188930" cy="6857990"/>
          </a:xfrm>
          <a:prstGeom prst="rect">
            <a:avLst/>
          </a:prstGeom>
        </p:spPr>
      </p:pic>
      <p:sp>
        <p:nvSpPr>
          <p:cNvPr id="6" name="Title 1">
            <a:extLst>
              <a:ext uri="{FF2B5EF4-FFF2-40B4-BE49-F238E27FC236}">
                <a16:creationId xmlns:a16="http://schemas.microsoft.com/office/drawing/2014/main" id="{FA47D54D-F013-3EC4-E0E2-75951B50AE90}"/>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0" i="0">
                <a:solidFill>
                  <a:schemeClr val="bg1"/>
                </a:solidFill>
                <a:effectLst/>
              </a:rPr>
              <a:t>Too Many Windows!</a:t>
            </a:r>
            <a:endParaRPr lang="en-US" sz="6600">
              <a:solidFill>
                <a:schemeClr val="bg1"/>
              </a:solidFill>
            </a:endParaRP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74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kyscrapers shown from view looking up">
            <a:extLst>
              <a:ext uri="{FF2B5EF4-FFF2-40B4-BE49-F238E27FC236}">
                <a16:creationId xmlns:a16="http://schemas.microsoft.com/office/drawing/2014/main" id="{F2BAF486-9CB1-432B-7ECA-6C59E7B23911}"/>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7"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E09AE6-8ABC-D4C7-0223-2DEAEA29EE31}"/>
              </a:ext>
            </a:extLst>
          </p:cNvPr>
          <p:cNvSpPr>
            <a:spLocks noGrp="1"/>
          </p:cNvSpPr>
          <p:nvPr>
            <p:ph type="title"/>
          </p:nvPr>
        </p:nvSpPr>
        <p:spPr>
          <a:xfrm>
            <a:off x="838200" y="365125"/>
            <a:ext cx="3822189" cy="1899912"/>
          </a:xfrm>
        </p:spPr>
        <p:txBody>
          <a:bodyPr>
            <a:normAutofit/>
          </a:bodyPr>
          <a:lstStyle/>
          <a:p>
            <a:r>
              <a:rPr lang="en-GB" sz="4000" b="0" i="0">
                <a:effectLst/>
                <a:latin typeface="Söhne"/>
              </a:rPr>
              <a:t>Challenges and Hurdles</a:t>
            </a:r>
            <a:endParaRPr lang="en-US" sz="4000"/>
          </a:p>
        </p:txBody>
      </p:sp>
      <p:sp>
        <p:nvSpPr>
          <p:cNvPr id="3" name="Content Placeholder 2">
            <a:extLst>
              <a:ext uri="{FF2B5EF4-FFF2-40B4-BE49-F238E27FC236}">
                <a16:creationId xmlns:a16="http://schemas.microsoft.com/office/drawing/2014/main" id="{168B2020-CD09-4455-FF92-D3C95B10BA14}"/>
              </a:ext>
            </a:extLst>
          </p:cNvPr>
          <p:cNvSpPr>
            <a:spLocks noGrp="1"/>
          </p:cNvSpPr>
          <p:nvPr>
            <p:ph idx="1"/>
          </p:nvPr>
        </p:nvSpPr>
        <p:spPr>
          <a:xfrm>
            <a:off x="838200" y="2434201"/>
            <a:ext cx="3822189" cy="3742762"/>
          </a:xfrm>
        </p:spPr>
        <p:txBody>
          <a:bodyPr>
            <a:normAutofit/>
          </a:bodyPr>
          <a:lstStyle/>
          <a:p>
            <a:r>
              <a:rPr lang="en-US" sz="2000" dirty="0"/>
              <a:t>Legacy Code and Process</a:t>
            </a:r>
          </a:p>
          <a:p>
            <a:r>
              <a:rPr lang="en-US" sz="2000" dirty="0"/>
              <a:t>Culture Conflict</a:t>
            </a:r>
          </a:p>
        </p:txBody>
      </p:sp>
      <p:pic>
        <p:nvPicPr>
          <p:cNvPr id="4" name="Graphic 3" descr="Badge with solid fill">
            <a:extLst>
              <a:ext uri="{FF2B5EF4-FFF2-40B4-BE49-F238E27FC236}">
                <a16:creationId xmlns:a16="http://schemas.microsoft.com/office/drawing/2014/main" id="{0F64322F-CE5E-191A-F0A5-3EF5BBF78D8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3" y="2736971"/>
            <a:ext cx="599474" cy="599474"/>
          </a:xfrm>
          <a:prstGeom prst="rect">
            <a:avLst/>
          </a:prstGeom>
        </p:spPr>
      </p:pic>
    </p:spTree>
    <p:extLst>
      <p:ext uri="{BB962C8B-B14F-4D97-AF65-F5344CB8AC3E}">
        <p14:creationId xmlns:p14="http://schemas.microsoft.com/office/powerpoint/2010/main" val="2092389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39773-9665-6550-7E91-0576305E4F89}"/>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New Acquisition Culture Conflict</a:t>
            </a:r>
          </a:p>
        </p:txBody>
      </p:sp>
      <p:pic>
        <p:nvPicPr>
          <p:cNvPr id="5" name="Content Placeholder 4" descr="People and arrows">
            <a:extLst>
              <a:ext uri="{FF2B5EF4-FFF2-40B4-BE49-F238E27FC236}">
                <a16:creationId xmlns:a16="http://schemas.microsoft.com/office/drawing/2014/main" id="{1E69EDC7-7614-22F6-F032-EA23A32FC671}"/>
              </a:ext>
            </a:extLst>
          </p:cNvPr>
          <p:cNvPicPr>
            <a:picLocks noGrp="1" noChangeAspect="1"/>
          </p:cNvPicPr>
          <p:nvPr>
            <p:ph idx="1"/>
          </p:nvPr>
        </p:nvPicPr>
        <p:blipFill rotWithShape="1">
          <a:blip r:embed="rId2"/>
          <a:srcRect t="1842" b="5753"/>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1220572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kyscrapers shown from view looking up">
            <a:extLst>
              <a:ext uri="{FF2B5EF4-FFF2-40B4-BE49-F238E27FC236}">
                <a16:creationId xmlns:a16="http://schemas.microsoft.com/office/drawing/2014/main" id="{F2BAF486-9CB1-432B-7ECA-6C59E7B23911}"/>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7"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E09AE6-8ABC-D4C7-0223-2DEAEA29EE31}"/>
              </a:ext>
            </a:extLst>
          </p:cNvPr>
          <p:cNvSpPr>
            <a:spLocks noGrp="1"/>
          </p:cNvSpPr>
          <p:nvPr>
            <p:ph type="title"/>
          </p:nvPr>
        </p:nvSpPr>
        <p:spPr>
          <a:xfrm>
            <a:off x="838200" y="365125"/>
            <a:ext cx="3822189" cy="1899912"/>
          </a:xfrm>
        </p:spPr>
        <p:txBody>
          <a:bodyPr>
            <a:normAutofit/>
          </a:bodyPr>
          <a:lstStyle/>
          <a:p>
            <a:r>
              <a:rPr lang="en-GB" sz="4000" b="0" i="0">
                <a:effectLst/>
                <a:latin typeface="Söhne"/>
              </a:rPr>
              <a:t>Challenges and Hurdles</a:t>
            </a:r>
            <a:endParaRPr lang="en-US" sz="4000"/>
          </a:p>
        </p:txBody>
      </p:sp>
      <p:sp>
        <p:nvSpPr>
          <p:cNvPr id="3" name="Content Placeholder 2">
            <a:extLst>
              <a:ext uri="{FF2B5EF4-FFF2-40B4-BE49-F238E27FC236}">
                <a16:creationId xmlns:a16="http://schemas.microsoft.com/office/drawing/2014/main" id="{168B2020-CD09-4455-FF92-D3C95B10BA14}"/>
              </a:ext>
            </a:extLst>
          </p:cNvPr>
          <p:cNvSpPr>
            <a:spLocks noGrp="1"/>
          </p:cNvSpPr>
          <p:nvPr>
            <p:ph idx="1"/>
          </p:nvPr>
        </p:nvSpPr>
        <p:spPr>
          <a:xfrm>
            <a:off x="838200" y="2434201"/>
            <a:ext cx="3822189" cy="3742762"/>
          </a:xfrm>
        </p:spPr>
        <p:txBody>
          <a:bodyPr>
            <a:normAutofit/>
          </a:bodyPr>
          <a:lstStyle/>
          <a:p>
            <a:r>
              <a:rPr lang="en-US" sz="2000" dirty="0"/>
              <a:t>Legacy Code and Process</a:t>
            </a:r>
          </a:p>
          <a:p>
            <a:r>
              <a:rPr lang="en-US" sz="2000" dirty="0"/>
              <a:t>Culture Conflict</a:t>
            </a:r>
          </a:p>
          <a:p>
            <a:r>
              <a:rPr lang="en-US" sz="2000" dirty="0"/>
              <a:t>Forced Collaboration</a:t>
            </a:r>
          </a:p>
        </p:txBody>
      </p:sp>
      <p:pic>
        <p:nvPicPr>
          <p:cNvPr id="4" name="Graphic 3" descr="Badge 3 with solid fill">
            <a:extLst>
              <a:ext uri="{FF2B5EF4-FFF2-40B4-BE49-F238E27FC236}">
                <a16:creationId xmlns:a16="http://schemas.microsoft.com/office/drawing/2014/main" id="{B01FABED-D6F0-E5D1-C322-FE038290AE0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6938" y="3129263"/>
            <a:ext cx="599474" cy="599474"/>
          </a:xfrm>
          <a:prstGeom prst="rect">
            <a:avLst/>
          </a:prstGeom>
        </p:spPr>
      </p:pic>
    </p:spTree>
    <p:extLst>
      <p:ext uri="{BB962C8B-B14F-4D97-AF65-F5344CB8AC3E}">
        <p14:creationId xmlns:p14="http://schemas.microsoft.com/office/powerpoint/2010/main" val="3315568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Directional sign with colorful arrows">
            <a:extLst>
              <a:ext uri="{FF2B5EF4-FFF2-40B4-BE49-F238E27FC236}">
                <a16:creationId xmlns:a16="http://schemas.microsoft.com/office/drawing/2014/main" id="{802BA72F-B957-5E69-9F58-EDA204E838B2}"/>
              </a:ext>
            </a:extLst>
          </p:cNvPr>
          <p:cNvPicPr>
            <a:picLocks noGrp="1" noChangeAspect="1"/>
          </p:cNvPicPr>
          <p:nvPr>
            <p:ph idx="1"/>
          </p:nvPr>
        </p:nvPicPr>
        <p:blipFill rotWithShape="1">
          <a:blip r:embed="rId3"/>
          <a:srcRect r="9709" b="-1"/>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1E62B7BE-A208-0AE3-29E3-8D2B50688705}"/>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sz="3600">
                <a:solidFill>
                  <a:schemeClr val="tx1">
                    <a:lumMod val="85000"/>
                    <a:lumOff val="15000"/>
                  </a:schemeClr>
                </a:solidFill>
              </a:rPr>
              <a:t>Forced Collaboration</a:t>
            </a:r>
          </a:p>
        </p:txBody>
      </p:sp>
    </p:spTree>
    <p:extLst>
      <p:ext uri="{BB962C8B-B14F-4D97-AF65-F5344CB8AC3E}">
        <p14:creationId xmlns:p14="http://schemas.microsoft.com/office/powerpoint/2010/main" val="521366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kyscrapers shown from view looking up">
            <a:extLst>
              <a:ext uri="{FF2B5EF4-FFF2-40B4-BE49-F238E27FC236}">
                <a16:creationId xmlns:a16="http://schemas.microsoft.com/office/drawing/2014/main" id="{F2BAF486-9CB1-432B-7ECA-6C59E7B23911}"/>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7"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E09AE6-8ABC-D4C7-0223-2DEAEA29EE31}"/>
              </a:ext>
            </a:extLst>
          </p:cNvPr>
          <p:cNvSpPr>
            <a:spLocks noGrp="1"/>
          </p:cNvSpPr>
          <p:nvPr>
            <p:ph type="title"/>
          </p:nvPr>
        </p:nvSpPr>
        <p:spPr>
          <a:xfrm>
            <a:off x="838200" y="365125"/>
            <a:ext cx="3822189" cy="1899912"/>
          </a:xfrm>
        </p:spPr>
        <p:txBody>
          <a:bodyPr>
            <a:normAutofit/>
          </a:bodyPr>
          <a:lstStyle/>
          <a:p>
            <a:r>
              <a:rPr lang="en-GB" sz="4000" b="0" i="0">
                <a:effectLst/>
                <a:latin typeface="Söhne"/>
              </a:rPr>
              <a:t>Challenges and Hurdles</a:t>
            </a:r>
            <a:endParaRPr lang="en-US" sz="4000"/>
          </a:p>
        </p:txBody>
      </p:sp>
      <p:sp>
        <p:nvSpPr>
          <p:cNvPr id="3" name="Content Placeholder 2">
            <a:extLst>
              <a:ext uri="{FF2B5EF4-FFF2-40B4-BE49-F238E27FC236}">
                <a16:creationId xmlns:a16="http://schemas.microsoft.com/office/drawing/2014/main" id="{168B2020-CD09-4455-FF92-D3C95B10BA14}"/>
              </a:ext>
            </a:extLst>
          </p:cNvPr>
          <p:cNvSpPr>
            <a:spLocks noGrp="1"/>
          </p:cNvSpPr>
          <p:nvPr>
            <p:ph idx="1"/>
          </p:nvPr>
        </p:nvSpPr>
        <p:spPr>
          <a:xfrm>
            <a:off x="838200" y="2434201"/>
            <a:ext cx="3822189" cy="3742762"/>
          </a:xfrm>
        </p:spPr>
        <p:txBody>
          <a:bodyPr>
            <a:normAutofit/>
          </a:bodyPr>
          <a:lstStyle/>
          <a:p>
            <a:r>
              <a:rPr lang="en-US" sz="2000" dirty="0"/>
              <a:t>Legacy Code and Process</a:t>
            </a:r>
          </a:p>
          <a:p>
            <a:r>
              <a:rPr lang="en-US" sz="2000" dirty="0"/>
              <a:t>Culture Conflict</a:t>
            </a:r>
          </a:p>
          <a:p>
            <a:r>
              <a:rPr lang="en-US" sz="2000" dirty="0"/>
              <a:t>Forced Collaboration</a:t>
            </a:r>
          </a:p>
          <a:p>
            <a:r>
              <a:rPr lang="en-US" sz="2000" dirty="0"/>
              <a:t>Complex tech stack</a:t>
            </a:r>
          </a:p>
        </p:txBody>
      </p:sp>
      <p:pic>
        <p:nvPicPr>
          <p:cNvPr id="4" name="Graphic 3" descr="Badge 4 with solid fill">
            <a:extLst>
              <a:ext uri="{FF2B5EF4-FFF2-40B4-BE49-F238E27FC236}">
                <a16:creationId xmlns:a16="http://schemas.microsoft.com/office/drawing/2014/main" id="{79A46C49-9886-881E-C67C-D3FAB2EE93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6938" y="3544330"/>
            <a:ext cx="599474" cy="599474"/>
          </a:xfrm>
          <a:prstGeom prst="rect">
            <a:avLst/>
          </a:prstGeom>
        </p:spPr>
      </p:pic>
    </p:spTree>
    <p:extLst>
      <p:ext uri="{BB962C8B-B14F-4D97-AF65-F5344CB8AC3E}">
        <p14:creationId xmlns:p14="http://schemas.microsoft.com/office/powerpoint/2010/main" val="391495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spTree>
    <p:extLst>
      <p:ext uri="{BB962C8B-B14F-4D97-AF65-F5344CB8AC3E}">
        <p14:creationId xmlns:p14="http://schemas.microsoft.com/office/powerpoint/2010/main" val="145923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7D57-477A-2775-FEC1-DFD1CE7D218D}"/>
              </a:ext>
            </a:extLst>
          </p:cNvPr>
          <p:cNvSpPr>
            <a:spLocks noGrp="1"/>
          </p:cNvSpPr>
          <p:nvPr>
            <p:ph type="title"/>
          </p:nvPr>
        </p:nvSpPr>
        <p:spPr/>
        <p:txBody>
          <a:bodyPr/>
          <a:lstStyle/>
          <a:p>
            <a:r>
              <a:rPr lang="en-DK" dirty="0"/>
              <a:t>abstract</a:t>
            </a:r>
          </a:p>
        </p:txBody>
      </p:sp>
      <p:sp>
        <p:nvSpPr>
          <p:cNvPr id="3" name="Content Placeholder 2">
            <a:extLst>
              <a:ext uri="{FF2B5EF4-FFF2-40B4-BE49-F238E27FC236}">
                <a16:creationId xmlns:a16="http://schemas.microsoft.com/office/drawing/2014/main" id="{A99068AF-255F-AB86-C902-CED614038E23}"/>
              </a:ext>
            </a:extLst>
          </p:cNvPr>
          <p:cNvSpPr>
            <a:spLocks noGrp="1"/>
          </p:cNvSpPr>
          <p:nvPr>
            <p:ph idx="1"/>
          </p:nvPr>
        </p:nvSpPr>
        <p:spPr/>
        <p:txBody>
          <a:bodyPr>
            <a:normAutofit fontScale="47500" lnSpcReduction="20000"/>
          </a:bodyPr>
          <a:lstStyle/>
          <a:p>
            <a:pPr marL="0" indent="0">
              <a:lnSpc>
                <a:spcPct val="120000"/>
              </a:lnSpc>
              <a:spcAft>
                <a:spcPts val="600"/>
              </a:spcAft>
              <a:buNone/>
            </a:pPr>
            <a:r>
              <a:rPr lang="en-GB" b="0" i="0" dirty="0">
                <a:solidFill>
                  <a:srgbClr val="676A6C"/>
                </a:solidFill>
                <a:effectLst/>
                <a:latin typeface="Arial" panose="020B0604020202020204" pitchFamily="34" charset="0"/>
                <a:cs typeface="Arial" panose="020B0604020202020204" pitchFamily="34" charset="0"/>
              </a:rPr>
              <a:t>Embark on an inspiring journey with Saxo Bank as we unveil our transformation in the ever-evolving landscape of software development. In this captivating storytelling session, we will share our experience of adopting containers and Kubernetes, and how we navigated the challenges to build a robust and collaborative </a:t>
            </a:r>
            <a:r>
              <a:rPr lang="en-GB" b="0" i="0" dirty="0" err="1">
                <a:solidFill>
                  <a:srgbClr val="676A6C"/>
                </a:solidFill>
                <a:effectLst/>
                <a:latin typeface="Arial" panose="020B0604020202020204" pitchFamily="34" charset="0"/>
                <a:cs typeface="Arial" panose="020B0604020202020204" pitchFamily="34" charset="0"/>
              </a:rPr>
              <a:t>DevSecOps</a:t>
            </a:r>
            <a:r>
              <a:rPr lang="en-GB" b="0" i="0" dirty="0">
                <a:solidFill>
                  <a:srgbClr val="676A6C"/>
                </a:solidFill>
                <a:effectLst/>
                <a:latin typeface="Arial" panose="020B0604020202020204" pitchFamily="34" charset="0"/>
                <a:cs typeface="Arial" panose="020B0604020202020204" pitchFamily="34" charset="0"/>
              </a:rPr>
              <a:t> culture.</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b="0" i="0" dirty="0">
                <a:solidFill>
                  <a:srgbClr val="676A6C"/>
                </a:solidFill>
                <a:effectLst/>
                <a:latin typeface="Arial" panose="020B0604020202020204" pitchFamily="34" charset="0"/>
                <a:cs typeface="Arial" panose="020B0604020202020204" pitchFamily="34" charset="0"/>
              </a:rPr>
              <a:t>Join us as we rewind the clock and dive into the early days of our containerization journey. We will shed light on the pivotal moments, the hurdles we faced, and the valuable lessons we learned along the way. From the promise of scalability and flexibility that containers and Kubernetes offered, we will reveal the challenges that emerged with the increased complexity of our technology stack.</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b="0" i="0" dirty="0">
                <a:solidFill>
                  <a:srgbClr val="676A6C"/>
                </a:solidFill>
                <a:effectLst/>
                <a:latin typeface="Arial" panose="020B0604020202020204" pitchFamily="34" charset="0"/>
                <a:cs typeface="Arial" panose="020B0604020202020204" pitchFamily="34" charset="0"/>
              </a:rPr>
              <a:t>Through this narrative, we will explore the collaboration hurdles encountered between development, security, and operations teams. We will delve into the inherent silos and communication gaps that hindered our progress, creating bottlenecks in our </a:t>
            </a:r>
            <a:r>
              <a:rPr lang="en-GB" b="0" i="0" dirty="0" err="1">
                <a:solidFill>
                  <a:srgbClr val="676A6C"/>
                </a:solidFill>
                <a:effectLst/>
                <a:latin typeface="Arial" panose="020B0604020202020204" pitchFamily="34" charset="0"/>
                <a:cs typeface="Arial" panose="020B0604020202020204" pitchFamily="34" charset="0"/>
              </a:rPr>
              <a:t>DevSecOps</a:t>
            </a:r>
            <a:r>
              <a:rPr lang="en-GB" b="0" i="0" dirty="0">
                <a:solidFill>
                  <a:srgbClr val="676A6C"/>
                </a:solidFill>
                <a:effectLst/>
                <a:latin typeface="Arial" panose="020B0604020202020204" pitchFamily="34" charset="0"/>
                <a:cs typeface="Arial" panose="020B0604020202020204" pitchFamily="34" charset="0"/>
              </a:rPr>
              <a:t> initiatives. However, this story doesn't end in despair; it is a testament to our determination to evolve and thrive.</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b="0" i="0" dirty="0">
                <a:solidFill>
                  <a:srgbClr val="676A6C"/>
                </a:solidFill>
                <a:effectLst/>
                <a:latin typeface="Arial" panose="020B0604020202020204" pitchFamily="34" charset="0"/>
                <a:cs typeface="Arial" panose="020B0604020202020204" pitchFamily="34" charset="0"/>
              </a:rPr>
              <a:t>Discover how we overcame these challenges by prioritizing collaboration and aligning our goals. We will share the strategies and practical steps we took to foster effective cross-team communication and shared responsibility. From breaking down silos to establishing open feedback channels, we will reveal the key ingredients for successful collaboration in a containerized environment.</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b="0" i="0" dirty="0">
                <a:solidFill>
                  <a:srgbClr val="676A6C"/>
                </a:solidFill>
                <a:effectLst/>
                <a:latin typeface="Arial" panose="020B0604020202020204" pitchFamily="34" charset="0"/>
                <a:cs typeface="Arial" panose="020B0604020202020204" pitchFamily="34" charset="0"/>
              </a:rPr>
              <a:t>Moreover, we will delve into the transformational power of </a:t>
            </a:r>
            <a:r>
              <a:rPr lang="en-GB" b="0" i="0" dirty="0" err="1">
                <a:solidFill>
                  <a:srgbClr val="676A6C"/>
                </a:solidFill>
                <a:effectLst/>
                <a:latin typeface="Arial" panose="020B0604020202020204" pitchFamily="34" charset="0"/>
                <a:cs typeface="Arial" panose="020B0604020202020204" pitchFamily="34" charset="0"/>
              </a:rPr>
              <a:t>DevSecOps</a:t>
            </a:r>
            <a:r>
              <a:rPr lang="en-GB" b="0" i="0" dirty="0">
                <a:solidFill>
                  <a:srgbClr val="676A6C"/>
                </a:solidFill>
                <a:effectLst/>
                <a:latin typeface="Arial" panose="020B0604020202020204" pitchFamily="34" charset="0"/>
                <a:cs typeface="Arial" panose="020B0604020202020204" pitchFamily="34" charset="0"/>
              </a:rPr>
              <a:t> and how it revolutionized our approach to security. By integrating security practices throughout the development lifecycle, we improved our ability to detect vulnerabilities and mitigate risks. We will discuss the automated security checks and tools we implemented to ensure timely and proactive feedback for developers, allowing them to embrace security as an integral part of their work.</a:t>
            </a:r>
            <a:endParaRPr lang="en-DK"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2ECB39A-8278-AA3C-970B-C7699D29AE5A}"/>
              </a:ext>
            </a:extLst>
          </p:cNvPr>
          <p:cNvSpPr/>
          <p:nvPr/>
        </p:nvSpPr>
        <p:spPr>
          <a:xfrm>
            <a:off x="4978400" y="927710"/>
            <a:ext cx="3016738" cy="5986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Notes – To be removed later!</a:t>
            </a:r>
          </a:p>
        </p:txBody>
      </p:sp>
    </p:spTree>
    <p:extLst>
      <p:ext uri="{BB962C8B-B14F-4D97-AF65-F5344CB8AC3E}">
        <p14:creationId xmlns:p14="http://schemas.microsoft.com/office/powerpoint/2010/main" val="1006974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9" name="Rectangle 4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olar bear mother and baby crossing ice">
            <a:extLst>
              <a:ext uri="{FF2B5EF4-FFF2-40B4-BE49-F238E27FC236}">
                <a16:creationId xmlns:a16="http://schemas.microsoft.com/office/drawing/2014/main" id="{DF3A89C2-02C2-B505-8F05-64BE7CC50B7F}"/>
              </a:ext>
            </a:extLst>
          </p:cNvPr>
          <p:cNvPicPr>
            <a:picLocks noChangeAspect="1"/>
          </p:cNvPicPr>
          <p:nvPr/>
        </p:nvPicPr>
        <p:blipFill rotWithShape="1">
          <a:blip r:embed="rId3">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463AD84E-C6D1-68CD-8826-7C09C3BF5E7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We Have To Adopt</a:t>
            </a:r>
          </a:p>
        </p:txBody>
      </p:sp>
    </p:spTree>
    <p:extLst>
      <p:ext uri="{BB962C8B-B14F-4D97-AF65-F5344CB8AC3E}">
        <p14:creationId xmlns:p14="http://schemas.microsoft.com/office/powerpoint/2010/main" val="3096347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art on a dartboard">
            <a:extLst>
              <a:ext uri="{FF2B5EF4-FFF2-40B4-BE49-F238E27FC236}">
                <a16:creationId xmlns:a16="http://schemas.microsoft.com/office/drawing/2014/main" id="{95605B2C-9BC7-9812-C26A-E550DEF2493B}"/>
              </a:ext>
            </a:extLst>
          </p:cNvPr>
          <p:cNvPicPr>
            <a:picLocks noGrp="1" noChangeAspect="1"/>
          </p:cNvPicPr>
          <p:nvPr>
            <p:ph idx="1"/>
          </p:nvPr>
        </p:nvPicPr>
        <p:blipFill rotWithShape="1">
          <a:blip r:embed="rId3"/>
          <a:srcRect t="3621" b="121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6177FD-C6D2-BF38-98C3-7757FB12BEE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 Aligning Goals for Success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45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Three arrows on bullseye">
            <a:extLst>
              <a:ext uri="{FF2B5EF4-FFF2-40B4-BE49-F238E27FC236}">
                <a16:creationId xmlns:a16="http://schemas.microsoft.com/office/drawing/2014/main" id="{2FD56CA3-1E44-8196-5B10-DD26752F1A8D}"/>
              </a:ext>
            </a:extLst>
          </p:cNvPr>
          <p:cNvPicPr>
            <a:picLocks noGrp="1" noChangeAspect="1"/>
          </p:cNvPicPr>
          <p:nvPr>
            <p:ph idx="1"/>
          </p:nvPr>
        </p:nvPicPr>
        <p:blipFill rotWithShape="1">
          <a:blip r:embed="rId3"/>
          <a:srcRect t="31298"/>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45" name="Rectangle 4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D39F0-8573-5F31-BC30-3938724A7427}"/>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dirty="0"/>
              <a:t>2. Cross-Team Collaboration</a:t>
            </a:r>
          </a:p>
        </p:txBody>
      </p:sp>
    </p:spTree>
    <p:extLst>
      <p:ext uri="{BB962C8B-B14F-4D97-AF65-F5344CB8AC3E}">
        <p14:creationId xmlns:p14="http://schemas.microsoft.com/office/powerpoint/2010/main" val="3828884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3. Shift left, shield right</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Chevron arrows with solid fill">
            <a:extLst>
              <a:ext uri="{FF2B5EF4-FFF2-40B4-BE49-F238E27FC236}">
                <a16:creationId xmlns:a16="http://schemas.microsoft.com/office/drawing/2014/main" id="{35F5A60A-B74B-E57C-D011-B4344359A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233" y="2390679"/>
            <a:ext cx="2183642" cy="2183642"/>
          </a:xfrm>
          <a:prstGeom prst="rect">
            <a:avLst/>
          </a:prstGeom>
        </p:spPr>
      </p:pic>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3694" y="2273636"/>
            <a:ext cx="1957127" cy="241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err="1"/>
              <a:t>DevSecOps</a:t>
            </a:r>
            <a:endParaRPr lang="en-US" dirty="0"/>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28993409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2DC14986-2243-C27D-5F06-49E4538DE001}"/>
              </a:ext>
            </a:extLst>
          </p:cNvPr>
          <p:cNvSpPr/>
          <p:nvPr/>
        </p:nvSpPr>
        <p:spPr>
          <a:xfrm>
            <a:off x="638200" y="3678174"/>
            <a:ext cx="2716886" cy="2091937"/>
          </a:xfrm>
          <a:custGeom>
            <a:avLst/>
            <a:gdLst>
              <a:gd name="connsiteX0" fmla="*/ 0 w 2716886"/>
              <a:gd name="connsiteY0" fmla="*/ 0 h 2091937"/>
              <a:gd name="connsiteX1" fmla="*/ 706390 w 2716886"/>
              <a:gd name="connsiteY1" fmla="*/ 0 h 2091937"/>
              <a:gd name="connsiteX2" fmla="*/ 1331274 w 2716886"/>
              <a:gd name="connsiteY2" fmla="*/ 0 h 2091937"/>
              <a:gd name="connsiteX3" fmla="*/ 1956158 w 2716886"/>
              <a:gd name="connsiteY3" fmla="*/ 0 h 2091937"/>
              <a:gd name="connsiteX4" fmla="*/ 2716886 w 2716886"/>
              <a:gd name="connsiteY4" fmla="*/ 0 h 2091937"/>
              <a:gd name="connsiteX5" fmla="*/ 2716886 w 2716886"/>
              <a:gd name="connsiteY5" fmla="*/ 718232 h 2091937"/>
              <a:gd name="connsiteX6" fmla="*/ 2716886 w 2716886"/>
              <a:gd name="connsiteY6" fmla="*/ 1373705 h 2091937"/>
              <a:gd name="connsiteX7" fmla="*/ 2716886 w 2716886"/>
              <a:gd name="connsiteY7" fmla="*/ 2091937 h 2091937"/>
              <a:gd name="connsiteX8" fmla="*/ 2064833 w 2716886"/>
              <a:gd name="connsiteY8" fmla="*/ 2091937 h 2091937"/>
              <a:gd name="connsiteX9" fmla="*/ 1412781 w 2716886"/>
              <a:gd name="connsiteY9" fmla="*/ 2091937 h 2091937"/>
              <a:gd name="connsiteX10" fmla="*/ 706390 w 2716886"/>
              <a:gd name="connsiteY10" fmla="*/ 2091937 h 2091937"/>
              <a:gd name="connsiteX11" fmla="*/ 0 w 2716886"/>
              <a:gd name="connsiteY11" fmla="*/ 2091937 h 2091937"/>
              <a:gd name="connsiteX12" fmla="*/ 0 w 2716886"/>
              <a:gd name="connsiteY12" fmla="*/ 1457383 h 2091937"/>
              <a:gd name="connsiteX13" fmla="*/ 0 w 2716886"/>
              <a:gd name="connsiteY13" fmla="*/ 780990 h 2091937"/>
              <a:gd name="connsiteX14" fmla="*/ 0 w 2716886"/>
              <a:gd name="connsiteY14" fmla="*/ 0 h 20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6886" h="2091937" extrusionOk="0">
                <a:moveTo>
                  <a:pt x="0" y="0"/>
                </a:moveTo>
                <a:cubicBezTo>
                  <a:pt x="325265" y="32369"/>
                  <a:pt x="532937" y="28305"/>
                  <a:pt x="706390" y="0"/>
                </a:cubicBezTo>
                <a:cubicBezTo>
                  <a:pt x="879843" y="-28305"/>
                  <a:pt x="1055249" y="-2851"/>
                  <a:pt x="1331274" y="0"/>
                </a:cubicBezTo>
                <a:cubicBezTo>
                  <a:pt x="1607299" y="2851"/>
                  <a:pt x="1743015" y="-24129"/>
                  <a:pt x="1956158" y="0"/>
                </a:cubicBezTo>
                <a:cubicBezTo>
                  <a:pt x="2169301" y="24129"/>
                  <a:pt x="2370067" y="-2463"/>
                  <a:pt x="2716886" y="0"/>
                </a:cubicBezTo>
                <a:cubicBezTo>
                  <a:pt x="2708765" y="174979"/>
                  <a:pt x="2735911" y="450676"/>
                  <a:pt x="2716886" y="718232"/>
                </a:cubicBezTo>
                <a:cubicBezTo>
                  <a:pt x="2697861" y="985788"/>
                  <a:pt x="2729405" y="1055746"/>
                  <a:pt x="2716886" y="1373705"/>
                </a:cubicBezTo>
                <a:cubicBezTo>
                  <a:pt x="2704367" y="1691664"/>
                  <a:pt x="2728274" y="1815068"/>
                  <a:pt x="2716886" y="2091937"/>
                </a:cubicBezTo>
                <a:cubicBezTo>
                  <a:pt x="2511306" y="2066681"/>
                  <a:pt x="2361703" y="2070314"/>
                  <a:pt x="2064833" y="2091937"/>
                </a:cubicBezTo>
                <a:cubicBezTo>
                  <a:pt x="1767963" y="2113560"/>
                  <a:pt x="1726883" y="2066049"/>
                  <a:pt x="1412781" y="2091937"/>
                </a:cubicBezTo>
                <a:cubicBezTo>
                  <a:pt x="1098679" y="2117825"/>
                  <a:pt x="993801" y="2118676"/>
                  <a:pt x="706390" y="2091937"/>
                </a:cubicBezTo>
                <a:cubicBezTo>
                  <a:pt x="418979" y="2065198"/>
                  <a:pt x="243637" y="2064116"/>
                  <a:pt x="0" y="2091937"/>
                </a:cubicBezTo>
                <a:cubicBezTo>
                  <a:pt x="-2396" y="1877040"/>
                  <a:pt x="31595" y="1656409"/>
                  <a:pt x="0" y="1457383"/>
                </a:cubicBezTo>
                <a:cubicBezTo>
                  <a:pt x="-31595" y="1258357"/>
                  <a:pt x="-12949" y="1115043"/>
                  <a:pt x="0" y="780990"/>
                </a:cubicBezTo>
                <a:cubicBezTo>
                  <a:pt x="12949" y="446937"/>
                  <a:pt x="26246" y="236601"/>
                  <a:pt x="0" y="0"/>
                </a:cubicBezTo>
                <a:close/>
              </a:path>
            </a:pathLst>
          </a:custGeom>
          <a:noFill/>
          <a:ln w="76200">
            <a:extLst>
              <a:ext uri="{C807C97D-BFC1-408E-A445-0C87EB9F89A2}">
                <ask:lineSketchStyleProps xmlns:ask="http://schemas.microsoft.com/office/drawing/2018/sketchyshapes" sd="35919179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err="1"/>
              <a:t>DevSecOps</a:t>
            </a:r>
            <a:endParaRPr lang="en-US" dirty="0"/>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13871359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2DC14986-2243-C27D-5F06-49E4538DE001}"/>
              </a:ext>
            </a:extLst>
          </p:cNvPr>
          <p:cNvSpPr/>
          <p:nvPr/>
        </p:nvSpPr>
        <p:spPr>
          <a:xfrm>
            <a:off x="3310062" y="3717084"/>
            <a:ext cx="2716886" cy="2091937"/>
          </a:xfrm>
          <a:custGeom>
            <a:avLst/>
            <a:gdLst>
              <a:gd name="connsiteX0" fmla="*/ 0 w 2716886"/>
              <a:gd name="connsiteY0" fmla="*/ 0 h 2091937"/>
              <a:gd name="connsiteX1" fmla="*/ 706390 w 2716886"/>
              <a:gd name="connsiteY1" fmla="*/ 0 h 2091937"/>
              <a:gd name="connsiteX2" fmla="*/ 1331274 w 2716886"/>
              <a:gd name="connsiteY2" fmla="*/ 0 h 2091937"/>
              <a:gd name="connsiteX3" fmla="*/ 1956158 w 2716886"/>
              <a:gd name="connsiteY3" fmla="*/ 0 h 2091937"/>
              <a:gd name="connsiteX4" fmla="*/ 2716886 w 2716886"/>
              <a:gd name="connsiteY4" fmla="*/ 0 h 2091937"/>
              <a:gd name="connsiteX5" fmla="*/ 2716886 w 2716886"/>
              <a:gd name="connsiteY5" fmla="*/ 718232 h 2091937"/>
              <a:gd name="connsiteX6" fmla="*/ 2716886 w 2716886"/>
              <a:gd name="connsiteY6" fmla="*/ 1373705 h 2091937"/>
              <a:gd name="connsiteX7" fmla="*/ 2716886 w 2716886"/>
              <a:gd name="connsiteY7" fmla="*/ 2091937 h 2091937"/>
              <a:gd name="connsiteX8" fmla="*/ 2064833 w 2716886"/>
              <a:gd name="connsiteY8" fmla="*/ 2091937 h 2091937"/>
              <a:gd name="connsiteX9" fmla="*/ 1412781 w 2716886"/>
              <a:gd name="connsiteY9" fmla="*/ 2091937 h 2091937"/>
              <a:gd name="connsiteX10" fmla="*/ 706390 w 2716886"/>
              <a:gd name="connsiteY10" fmla="*/ 2091937 h 2091937"/>
              <a:gd name="connsiteX11" fmla="*/ 0 w 2716886"/>
              <a:gd name="connsiteY11" fmla="*/ 2091937 h 2091937"/>
              <a:gd name="connsiteX12" fmla="*/ 0 w 2716886"/>
              <a:gd name="connsiteY12" fmla="*/ 1457383 h 2091937"/>
              <a:gd name="connsiteX13" fmla="*/ 0 w 2716886"/>
              <a:gd name="connsiteY13" fmla="*/ 780990 h 2091937"/>
              <a:gd name="connsiteX14" fmla="*/ 0 w 2716886"/>
              <a:gd name="connsiteY14" fmla="*/ 0 h 20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6886" h="2091937" extrusionOk="0">
                <a:moveTo>
                  <a:pt x="0" y="0"/>
                </a:moveTo>
                <a:cubicBezTo>
                  <a:pt x="325265" y="32369"/>
                  <a:pt x="532937" y="28305"/>
                  <a:pt x="706390" y="0"/>
                </a:cubicBezTo>
                <a:cubicBezTo>
                  <a:pt x="879843" y="-28305"/>
                  <a:pt x="1055249" y="-2851"/>
                  <a:pt x="1331274" y="0"/>
                </a:cubicBezTo>
                <a:cubicBezTo>
                  <a:pt x="1607299" y="2851"/>
                  <a:pt x="1743015" y="-24129"/>
                  <a:pt x="1956158" y="0"/>
                </a:cubicBezTo>
                <a:cubicBezTo>
                  <a:pt x="2169301" y="24129"/>
                  <a:pt x="2370067" y="-2463"/>
                  <a:pt x="2716886" y="0"/>
                </a:cubicBezTo>
                <a:cubicBezTo>
                  <a:pt x="2708765" y="174979"/>
                  <a:pt x="2735911" y="450676"/>
                  <a:pt x="2716886" y="718232"/>
                </a:cubicBezTo>
                <a:cubicBezTo>
                  <a:pt x="2697861" y="985788"/>
                  <a:pt x="2729405" y="1055746"/>
                  <a:pt x="2716886" y="1373705"/>
                </a:cubicBezTo>
                <a:cubicBezTo>
                  <a:pt x="2704367" y="1691664"/>
                  <a:pt x="2728274" y="1815068"/>
                  <a:pt x="2716886" y="2091937"/>
                </a:cubicBezTo>
                <a:cubicBezTo>
                  <a:pt x="2511306" y="2066681"/>
                  <a:pt x="2361703" y="2070314"/>
                  <a:pt x="2064833" y="2091937"/>
                </a:cubicBezTo>
                <a:cubicBezTo>
                  <a:pt x="1767963" y="2113560"/>
                  <a:pt x="1726883" y="2066049"/>
                  <a:pt x="1412781" y="2091937"/>
                </a:cubicBezTo>
                <a:cubicBezTo>
                  <a:pt x="1098679" y="2117825"/>
                  <a:pt x="993801" y="2118676"/>
                  <a:pt x="706390" y="2091937"/>
                </a:cubicBezTo>
                <a:cubicBezTo>
                  <a:pt x="418979" y="2065198"/>
                  <a:pt x="243637" y="2064116"/>
                  <a:pt x="0" y="2091937"/>
                </a:cubicBezTo>
                <a:cubicBezTo>
                  <a:pt x="-2396" y="1877040"/>
                  <a:pt x="31595" y="1656409"/>
                  <a:pt x="0" y="1457383"/>
                </a:cubicBezTo>
                <a:cubicBezTo>
                  <a:pt x="-31595" y="1258357"/>
                  <a:pt x="-12949" y="1115043"/>
                  <a:pt x="0" y="780990"/>
                </a:cubicBezTo>
                <a:cubicBezTo>
                  <a:pt x="12949" y="446937"/>
                  <a:pt x="26246" y="236601"/>
                  <a:pt x="0" y="0"/>
                </a:cubicBezTo>
                <a:close/>
              </a:path>
            </a:pathLst>
          </a:custGeom>
          <a:noFill/>
          <a:ln w="76200">
            <a:extLst>
              <a:ext uri="{C807C97D-BFC1-408E-A445-0C87EB9F89A2}">
                <ask:lineSketchStyleProps xmlns:ask="http://schemas.microsoft.com/office/drawing/2018/sketchyshapes" sd="35919179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9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err="1"/>
              <a:t>DevSecOps</a:t>
            </a:r>
            <a:endParaRPr lang="en-US" dirty="0"/>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550718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2DC14986-2243-C27D-5F06-49E4538DE001}"/>
              </a:ext>
            </a:extLst>
          </p:cNvPr>
          <p:cNvSpPr/>
          <p:nvPr/>
        </p:nvSpPr>
        <p:spPr>
          <a:xfrm>
            <a:off x="5917074" y="3632777"/>
            <a:ext cx="2716886" cy="2091937"/>
          </a:xfrm>
          <a:custGeom>
            <a:avLst/>
            <a:gdLst>
              <a:gd name="connsiteX0" fmla="*/ 0 w 2716886"/>
              <a:gd name="connsiteY0" fmla="*/ 0 h 2091937"/>
              <a:gd name="connsiteX1" fmla="*/ 706390 w 2716886"/>
              <a:gd name="connsiteY1" fmla="*/ 0 h 2091937"/>
              <a:gd name="connsiteX2" fmla="*/ 1331274 w 2716886"/>
              <a:gd name="connsiteY2" fmla="*/ 0 h 2091937"/>
              <a:gd name="connsiteX3" fmla="*/ 1956158 w 2716886"/>
              <a:gd name="connsiteY3" fmla="*/ 0 h 2091937"/>
              <a:gd name="connsiteX4" fmla="*/ 2716886 w 2716886"/>
              <a:gd name="connsiteY4" fmla="*/ 0 h 2091937"/>
              <a:gd name="connsiteX5" fmla="*/ 2716886 w 2716886"/>
              <a:gd name="connsiteY5" fmla="*/ 718232 h 2091937"/>
              <a:gd name="connsiteX6" fmla="*/ 2716886 w 2716886"/>
              <a:gd name="connsiteY6" fmla="*/ 1373705 h 2091937"/>
              <a:gd name="connsiteX7" fmla="*/ 2716886 w 2716886"/>
              <a:gd name="connsiteY7" fmla="*/ 2091937 h 2091937"/>
              <a:gd name="connsiteX8" fmla="*/ 2064833 w 2716886"/>
              <a:gd name="connsiteY8" fmla="*/ 2091937 h 2091937"/>
              <a:gd name="connsiteX9" fmla="*/ 1412781 w 2716886"/>
              <a:gd name="connsiteY9" fmla="*/ 2091937 h 2091937"/>
              <a:gd name="connsiteX10" fmla="*/ 706390 w 2716886"/>
              <a:gd name="connsiteY10" fmla="*/ 2091937 h 2091937"/>
              <a:gd name="connsiteX11" fmla="*/ 0 w 2716886"/>
              <a:gd name="connsiteY11" fmla="*/ 2091937 h 2091937"/>
              <a:gd name="connsiteX12" fmla="*/ 0 w 2716886"/>
              <a:gd name="connsiteY12" fmla="*/ 1457383 h 2091937"/>
              <a:gd name="connsiteX13" fmla="*/ 0 w 2716886"/>
              <a:gd name="connsiteY13" fmla="*/ 780990 h 2091937"/>
              <a:gd name="connsiteX14" fmla="*/ 0 w 2716886"/>
              <a:gd name="connsiteY14" fmla="*/ 0 h 20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6886" h="2091937" extrusionOk="0">
                <a:moveTo>
                  <a:pt x="0" y="0"/>
                </a:moveTo>
                <a:cubicBezTo>
                  <a:pt x="325265" y="32369"/>
                  <a:pt x="532937" y="28305"/>
                  <a:pt x="706390" y="0"/>
                </a:cubicBezTo>
                <a:cubicBezTo>
                  <a:pt x="879843" y="-28305"/>
                  <a:pt x="1055249" y="-2851"/>
                  <a:pt x="1331274" y="0"/>
                </a:cubicBezTo>
                <a:cubicBezTo>
                  <a:pt x="1607299" y="2851"/>
                  <a:pt x="1743015" y="-24129"/>
                  <a:pt x="1956158" y="0"/>
                </a:cubicBezTo>
                <a:cubicBezTo>
                  <a:pt x="2169301" y="24129"/>
                  <a:pt x="2370067" y="-2463"/>
                  <a:pt x="2716886" y="0"/>
                </a:cubicBezTo>
                <a:cubicBezTo>
                  <a:pt x="2708765" y="174979"/>
                  <a:pt x="2735911" y="450676"/>
                  <a:pt x="2716886" y="718232"/>
                </a:cubicBezTo>
                <a:cubicBezTo>
                  <a:pt x="2697861" y="985788"/>
                  <a:pt x="2729405" y="1055746"/>
                  <a:pt x="2716886" y="1373705"/>
                </a:cubicBezTo>
                <a:cubicBezTo>
                  <a:pt x="2704367" y="1691664"/>
                  <a:pt x="2728274" y="1815068"/>
                  <a:pt x="2716886" y="2091937"/>
                </a:cubicBezTo>
                <a:cubicBezTo>
                  <a:pt x="2511306" y="2066681"/>
                  <a:pt x="2361703" y="2070314"/>
                  <a:pt x="2064833" y="2091937"/>
                </a:cubicBezTo>
                <a:cubicBezTo>
                  <a:pt x="1767963" y="2113560"/>
                  <a:pt x="1726883" y="2066049"/>
                  <a:pt x="1412781" y="2091937"/>
                </a:cubicBezTo>
                <a:cubicBezTo>
                  <a:pt x="1098679" y="2117825"/>
                  <a:pt x="993801" y="2118676"/>
                  <a:pt x="706390" y="2091937"/>
                </a:cubicBezTo>
                <a:cubicBezTo>
                  <a:pt x="418979" y="2065198"/>
                  <a:pt x="243637" y="2064116"/>
                  <a:pt x="0" y="2091937"/>
                </a:cubicBezTo>
                <a:cubicBezTo>
                  <a:pt x="-2396" y="1877040"/>
                  <a:pt x="31595" y="1656409"/>
                  <a:pt x="0" y="1457383"/>
                </a:cubicBezTo>
                <a:cubicBezTo>
                  <a:pt x="-31595" y="1258357"/>
                  <a:pt x="-12949" y="1115043"/>
                  <a:pt x="0" y="780990"/>
                </a:cubicBezTo>
                <a:cubicBezTo>
                  <a:pt x="12949" y="446937"/>
                  <a:pt x="26246" y="236601"/>
                  <a:pt x="0" y="0"/>
                </a:cubicBezTo>
                <a:close/>
              </a:path>
            </a:pathLst>
          </a:custGeom>
          <a:noFill/>
          <a:ln w="76200">
            <a:extLst>
              <a:ext uri="{C807C97D-BFC1-408E-A445-0C87EB9F89A2}">
                <ask:lineSketchStyleProps xmlns:ask="http://schemas.microsoft.com/office/drawing/2018/sketchyshapes" sd="35919179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1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err="1"/>
              <a:t>DevSecOps</a:t>
            </a:r>
            <a:endParaRPr lang="en-US" dirty="0"/>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19867191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2DC14986-2243-C27D-5F06-49E4538DE001}"/>
              </a:ext>
            </a:extLst>
          </p:cNvPr>
          <p:cNvSpPr/>
          <p:nvPr/>
        </p:nvSpPr>
        <p:spPr>
          <a:xfrm>
            <a:off x="8562998" y="3710599"/>
            <a:ext cx="2716886" cy="2091937"/>
          </a:xfrm>
          <a:custGeom>
            <a:avLst/>
            <a:gdLst>
              <a:gd name="connsiteX0" fmla="*/ 0 w 2716886"/>
              <a:gd name="connsiteY0" fmla="*/ 0 h 2091937"/>
              <a:gd name="connsiteX1" fmla="*/ 706390 w 2716886"/>
              <a:gd name="connsiteY1" fmla="*/ 0 h 2091937"/>
              <a:gd name="connsiteX2" fmla="*/ 1331274 w 2716886"/>
              <a:gd name="connsiteY2" fmla="*/ 0 h 2091937"/>
              <a:gd name="connsiteX3" fmla="*/ 1956158 w 2716886"/>
              <a:gd name="connsiteY3" fmla="*/ 0 h 2091937"/>
              <a:gd name="connsiteX4" fmla="*/ 2716886 w 2716886"/>
              <a:gd name="connsiteY4" fmla="*/ 0 h 2091937"/>
              <a:gd name="connsiteX5" fmla="*/ 2716886 w 2716886"/>
              <a:gd name="connsiteY5" fmla="*/ 718232 h 2091937"/>
              <a:gd name="connsiteX6" fmla="*/ 2716886 w 2716886"/>
              <a:gd name="connsiteY6" fmla="*/ 1373705 h 2091937"/>
              <a:gd name="connsiteX7" fmla="*/ 2716886 w 2716886"/>
              <a:gd name="connsiteY7" fmla="*/ 2091937 h 2091937"/>
              <a:gd name="connsiteX8" fmla="*/ 2064833 w 2716886"/>
              <a:gd name="connsiteY8" fmla="*/ 2091937 h 2091937"/>
              <a:gd name="connsiteX9" fmla="*/ 1412781 w 2716886"/>
              <a:gd name="connsiteY9" fmla="*/ 2091937 h 2091937"/>
              <a:gd name="connsiteX10" fmla="*/ 706390 w 2716886"/>
              <a:gd name="connsiteY10" fmla="*/ 2091937 h 2091937"/>
              <a:gd name="connsiteX11" fmla="*/ 0 w 2716886"/>
              <a:gd name="connsiteY11" fmla="*/ 2091937 h 2091937"/>
              <a:gd name="connsiteX12" fmla="*/ 0 w 2716886"/>
              <a:gd name="connsiteY12" fmla="*/ 1457383 h 2091937"/>
              <a:gd name="connsiteX13" fmla="*/ 0 w 2716886"/>
              <a:gd name="connsiteY13" fmla="*/ 780990 h 2091937"/>
              <a:gd name="connsiteX14" fmla="*/ 0 w 2716886"/>
              <a:gd name="connsiteY14" fmla="*/ 0 h 20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6886" h="2091937" extrusionOk="0">
                <a:moveTo>
                  <a:pt x="0" y="0"/>
                </a:moveTo>
                <a:cubicBezTo>
                  <a:pt x="325265" y="32369"/>
                  <a:pt x="532937" y="28305"/>
                  <a:pt x="706390" y="0"/>
                </a:cubicBezTo>
                <a:cubicBezTo>
                  <a:pt x="879843" y="-28305"/>
                  <a:pt x="1055249" y="-2851"/>
                  <a:pt x="1331274" y="0"/>
                </a:cubicBezTo>
                <a:cubicBezTo>
                  <a:pt x="1607299" y="2851"/>
                  <a:pt x="1743015" y="-24129"/>
                  <a:pt x="1956158" y="0"/>
                </a:cubicBezTo>
                <a:cubicBezTo>
                  <a:pt x="2169301" y="24129"/>
                  <a:pt x="2370067" y="-2463"/>
                  <a:pt x="2716886" y="0"/>
                </a:cubicBezTo>
                <a:cubicBezTo>
                  <a:pt x="2708765" y="174979"/>
                  <a:pt x="2735911" y="450676"/>
                  <a:pt x="2716886" y="718232"/>
                </a:cubicBezTo>
                <a:cubicBezTo>
                  <a:pt x="2697861" y="985788"/>
                  <a:pt x="2729405" y="1055746"/>
                  <a:pt x="2716886" y="1373705"/>
                </a:cubicBezTo>
                <a:cubicBezTo>
                  <a:pt x="2704367" y="1691664"/>
                  <a:pt x="2728274" y="1815068"/>
                  <a:pt x="2716886" y="2091937"/>
                </a:cubicBezTo>
                <a:cubicBezTo>
                  <a:pt x="2511306" y="2066681"/>
                  <a:pt x="2361703" y="2070314"/>
                  <a:pt x="2064833" y="2091937"/>
                </a:cubicBezTo>
                <a:cubicBezTo>
                  <a:pt x="1767963" y="2113560"/>
                  <a:pt x="1726883" y="2066049"/>
                  <a:pt x="1412781" y="2091937"/>
                </a:cubicBezTo>
                <a:cubicBezTo>
                  <a:pt x="1098679" y="2117825"/>
                  <a:pt x="993801" y="2118676"/>
                  <a:pt x="706390" y="2091937"/>
                </a:cubicBezTo>
                <a:cubicBezTo>
                  <a:pt x="418979" y="2065198"/>
                  <a:pt x="243637" y="2064116"/>
                  <a:pt x="0" y="2091937"/>
                </a:cubicBezTo>
                <a:cubicBezTo>
                  <a:pt x="-2396" y="1877040"/>
                  <a:pt x="31595" y="1656409"/>
                  <a:pt x="0" y="1457383"/>
                </a:cubicBezTo>
                <a:cubicBezTo>
                  <a:pt x="-31595" y="1258357"/>
                  <a:pt x="-12949" y="1115043"/>
                  <a:pt x="0" y="780990"/>
                </a:cubicBezTo>
                <a:cubicBezTo>
                  <a:pt x="12949" y="446937"/>
                  <a:pt x="26246" y="236601"/>
                  <a:pt x="0" y="0"/>
                </a:cubicBezTo>
                <a:close/>
              </a:path>
            </a:pathLst>
          </a:custGeom>
          <a:noFill/>
          <a:ln w="76200">
            <a:extLst>
              <a:ext uri="{C807C97D-BFC1-408E-A445-0C87EB9F89A2}">
                <ask:lineSketchStyleProps xmlns:ask="http://schemas.microsoft.com/office/drawing/2018/sketchyshapes" sd="35919179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04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537107-54B9-9B4C-0D02-F3CA0068632F}"/>
              </a:ext>
            </a:extLst>
          </p:cNvPr>
          <p:cNvSpPr>
            <a:spLocks noGrp="1"/>
          </p:cNvSpPr>
          <p:nvPr>
            <p:ph type="title"/>
          </p:nvPr>
        </p:nvSpPr>
        <p:spPr>
          <a:xfrm>
            <a:off x="838200" y="365125"/>
            <a:ext cx="3822189" cy="1899912"/>
          </a:xfrm>
        </p:spPr>
        <p:txBody>
          <a:bodyPr>
            <a:normAutofit/>
          </a:bodyPr>
          <a:lstStyle/>
          <a:p>
            <a:r>
              <a:rPr lang="en-US" sz="4000" dirty="0"/>
              <a:t>Look Ahead</a:t>
            </a:r>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4812957" cy="3742762"/>
          </a:xfrm>
        </p:spPr>
        <p:txBody>
          <a:bodyPr>
            <a:normAutofit/>
          </a:bodyPr>
          <a:lstStyle/>
          <a:p>
            <a:r>
              <a:rPr lang="en-US" sz="2000" dirty="0"/>
              <a:t>Continue conquering the remaining 90%</a:t>
            </a:r>
          </a:p>
          <a:p>
            <a:r>
              <a:rPr lang="en-US" sz="2000" dirty="0"/>
              <a:t>Go hybrid and cross-region</a:t>
            </a:r>
          </a:p>
          <a:p>
            <a:r>
              <a:rPr lang="en-US" sz="2000" dirty="0" err="1"/>
              <a:t>GitOps</a:t>
            </a:r>
            <a:r>
              <a:rPr lang="en-US" sz="2000" dirty="0"/>
              <a:t> the outside world</a:t>
            </a:r>
          </a:p>
          <a:p>
            <a:r>
              <a:rPr lang="en-US" sz="2000" dirty="0"/>
              <a:t>More alignment &amp; communication</a:t>
            </a:r>
          </a:p>
          <a:p>
            <a:r>
              <a:rPr lang="en-US" sz="2000" dirty="0"/>
              <a:t>Continue improving for better </a:t>
            </a:r>
            <a:r>
              <a:rPr lang="en-US" sz="2000" dirty="0" err="1"/>
              <a:t>DevEx</a:t>
            </a:r>
            <a:endParaRPr lang="en-US" sz="2000" dirty="0"/>
          </a:p>
          <a:p>
            <a:endParaRPr lang="en-US" sz="2000" dirty="0"/>
          </a:p>
        </p:txBody>
      </p:sp>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Yellow pin on a calendar">
            <a:extLst>
              <a:ext uri="{FF2B5EF4-FFF2-40B4-BE49-F238E27FC236}">
                <a16:creationId xmlns:a16="http://schemas.microsoft.com/office/drawing/2014/main" id="{A9D27F25-DF1A-CA95-0BCF-5FD48E66B5E8}"/>
              </a:ext>
            </a:extLst>
          </p:cNvPr>
          <p:cNvPicPr>
            <a:picLocks noChangeAspect="1"/>
          </p:cNvPicPr>
          <p:nvPr/>
        </p:nvPicPr>
        <p:blipFill rotWithShape="1">
          <a:blip r:embed="rId2"/>
          <a:srcRect t="15414"/>
          <a:stretch/>
        </p:blipFill>
        <p:spPr>
          <a:xfrm>
            <a:off x="1" y="1"/>
            <a:ext cx="12192000" cy="6857999"/>
          </a:xfrm>
          <a:prstGeom prst="rect">
            <a:avLst/>
          </a:prstGeom>
        </p:spPr>
      </p:pic>
      <p:sp useBgFill="1">
        <p:nvSpPr>
          <p:cNvPr id="33" name="Freeform: Shape 3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E29B749-51BF-9F76-BCAA-13A1ACDA1A82}"/>
              </a:ext>
            </a:extLst>
          </p:cNvPr>
          <p:cNvSpPr>
            <a:spLocks noGrp="1"/>
          </p:cNvSpPr>
          <p:nvPr>
            <p:ph type="title"/>
          </p:nvPr>
        </p:nvSpPr>
        <p:spPr>
          <a:xfrm>
            <a:off x="1037809" y="1071350"/>
            <a:ext cx="4775162" cy="1339382"/>
          </a:xfrm>
        </p:spPr>
        <p:txBody>
          <a:bodyPr>
            <a:normAutofit/>
          </a:bodyPr>
          <a:lstStyle/>
          <a:p>
            <a:pPr algn="ctr"/>
            <a:r>
              <a:rPr lang="en-US" sz="3600"/>
              <a:t>Agenda</a:t>
            </a:r>
          </a:p>
        </p:txBody>
      </p:sp>
      <p:sp>
        <p:nvSpPr>
          <p:cNvPr id="3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593F77A-E8B6-4296-1827-F6A62441FD4B}"/>
              </a:ext>
            </a:extLst>
          </p:cNvPr>
          <p:cNvSpPr>
            <a:spLocks noGrp="1"/>
          </p:cNvSpPr>
          <p:nvPr>
            <p:ph idx="1"/>
          </p:nvPr>
        </p:nvSpPr>
        <p:spPr>
          <a:xfrm>
            <a:off x="1189319" y="2547257"/>
            <a:ext cx="4458446" cy="3109740"/>
          </a:xfrm>
        </p:spPr>
        <p:txBody>
          <a:bodyPr anchor="ctr">
            <a:normAutofit/>
          </a:bodyPr>
          <a:lstStyle/>
          <a:p>
            <a:r>
              <a:rPr lang="en-US" sz="2000" dirty="0"/>
              <a:t>Who we are</a:t>
            </a:r>
          </a:p>
          <a:p>
            <a:r>
              <a:rPr lang="en-US" sz="2000" dirty="0"/>
              <a:t>Our current setup</a:t>
            </a:r>
          </a:p>
          <a:p>
            <a:r>
              <a:rPr lang="en-US" sz="2000" dirty="0"/>
              <a:t>How we got there</a:t>
            </a:r>
          </a:p>
          <a:p>
            <a:r>
              <a:rPr lang="en-US" sz="2000" dirty="0"/>
              <a:t>Share learnings</a:t>
            </a:r>
          </a:p>
        </p:txBody>
      </p:sp>
    </p:spTree>
    <p:extLst>
      <p:ext uri="{BB962C8B-B14F-4D97-AF65-F5344CB8AC3E}">
        <p14:creationId xmlns:p14="http://schemas.microsoft.com/office/powerpoint/2010/main" val="555989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b="1" i="0" dirty="0">
                <a:solidFill>
                  <a:srgbClr val="FFFFFF"/>
                </a:solidFill>
                <a:effectLst/>
              </a:rPr>
              <a:t>Thank You</a:t>
            </a:r>
            <a:endParaRPr lang="en-US" sz="5200" b="1" dirty="0">
              <a:solidFill>
                <a:srgbClr val="FFFFFF"/>
              </a:solidFill>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39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i="0">
                <a:solidFill>
                  <a:srgbClr val="FFFFFF"/>
                </a:solidFill>
                <a:effectLst/>
              </a:rPr>
              <a:t>Thank You</a:t>
            </a:r>
            <a:endParaRPr lang="en-US" sz="6000" b="1">
              <a:solidFill>
                <a:srgbClr val="FFFFFF"/>
              </a:solidFill>
            </a:endParaRPr>
          </a:p>
        </p:txBody>
      </p:sp>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4</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Our Setup</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 25 clusters (+ number of DCs) and growing</a:t>
            </a:r>
          </a:p>
          <a:p>
            <a:r>
              <a:rPr lang="en-US" dirty="0"/>
              <a:t>Between 10 to 50 nodes</a:t>
            </a:r>
          </a:p>
          <a:p>
            <a:r>
              <a:rPr lang="en-US" dirty="0"/>
              <a:t>Around 500 deployments per day</a:t>
            </a:r>
          </a:p>
          <a:p>
            <a:r>
              <a:rPr lang="en-US" dirty="0"/>
              <a:t>Hybrid Cloud</a:t>
            </a:r>
          </a:p>
          <a:p>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2"/>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23439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Vintage english car">
            <a:extLst>
              <a:ext uri="{FF2B5EF4-FFF2-40B4-BE49-F238E27FC236}">
                <a16:creationId xmlns:a16="http://schemas.microsoft.com/office/drawing/2014/main" id="{6E1C29E7-5E5F-113B-0A54-546D3F6195DE}"/>
              </a:ext>
            </a:extLst>
          </p:cNvPr>
          <p:cNvPicPr>
            <a:picLocks noGrp="1" noChangeAspect="1"/>
          </p:cNvPicPr>
          <p:nvPr>
            <p:ph idx="1"/>
          </p:nvPr>
        </p:nvPicPr>
        <p:blipFill rotWithShape="1">
          <a:blip r:embed="rId3">
            <a:alphaModFix amt="50000"/>
          </a:blip>
          <a:srcRect t="15041" r="-1" b="667"/>
          <a:stretch/>
        </p:blipFill>
        <p:spPr>
          <a:xfrm>
            <a:off x="20" y="10"/>
            <a:ext cx="12188930" cy="6857990"/>
          </a:xfrm>
          <a:prstGeom prst="rect">
            <a:avLst/>
          </a:prstGeom>
        </p:spPr>
      </p:pic>
      <p:sp>
        <p:nvSpPr>
          <p:cNvPr id="2" name="Title 1">
            <a:extLst>
              <a:ext uri="{FF2B5EF4-FFF2-40B4-BE49-F238E27FC236}">
                <a16:creationId xmlns:a16="http://schemas.microsoft.com/office/drawing/2014/main" id="{CBBD6864-CEAC-0158-DBC2-F1C74DD1404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The Good Old Days</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61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alls passing through a cloud">
            <a:extLst>
              <a:ext uri="{FF2B5EF4-FFF2-40B4-BE49-F238E27FC236}">
                <a16:creationId xmlns:a16="http://schemas.microsoft.com/office/drawing/2014/main" id="{BDEBE806-D07D-4F2B-BCEA-AE53E4052BA6}"/>
              </a:ext>
            </a:extLst>
          </p:cNvPr>
          <p:cNvPicPr>
            <a:picLocks noGrp="1" noChangeAspect="1"/>
          </p:cNvPicPr>
          <p:nvPr>
            <p:ph idx="1"/>
          </p:nvPr>
        </p:nvPicPr>
        <p:blipFill rotWithShape="1">
          <a:blip r:embed="rId3"/>
          <a:srcRect t="15718" b="3925"/>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E9A26-6449-3656-EBEE-0C94257FF82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Then Cloud Computing Happened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380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2"/>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0</TotalTime>
  <Words>1111</Words>
  <Application>Microsoft Office PowerPoint</Application>
  <PresentationFormat>Widescreen</PresentationFormat>
  <Paragraphs>176</Paragraphs>
  <Slides>31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vt:lpstr>
      <vt:lpstr>Calibri</vt:lpstr>
      <vt:lpstr>Calibri Light</vt:lpstr>
      <vt:lpstr>Roboto</vt:lpstr>
      <vt:lpstr>Söhne</vt:lpstr>
      <vt:lpstr>Office Theme</vt:lpstr>
      <vt:lpstr>Journey to Secure Agility:  How Saxo Bank Embraced DevSecOps in the Era of Containers and Kubernetes</vt:lpstr>
      <vt:lpstr>abstract</vt:lpstr>
      <vt:lpstr>Agenda</vt:lpstr>
      <vt:lpstr>PowerPoint Presentation</vt:lpstr>
      <vt:lpstr>PowerPoint Presentation</vt:lpstr>
      <vt:lpstr>Our Setup</vt:lpstr>
      <vt:lpstr>The Good Old Days</vt:lpstr>
      <vt:lpstr>Then Cloud Computing Happened</vt:lpstr>
      <vt:lpstr>PowerPoint Presentation</vt:lpstr>
      <vt:lpstr>We thought we have figured out everything</vt:lpstr>
      <vt:lpstr>Challenges and Hurdles</vt:lpstr>
      <vt:lpstr>Too Many Windows!</vt:lpstr>
      <vt:lpstr>Challenges and Hurdles</vt:lpstr>
      <vt:lpstr>New Acquisition Culture Conflict</vt:lpstr>
      <vt:lpstr>Challenges and Hurdles</vt:lpstr>
      <vt:lpstr>Forced Collaboration</vt:lpstr>
      <vt:lpstr>Challenges and Hurdles</vt:lpstr>
      <vt:lpstr>Complex tech stack</vt:lpstr>
      <vt:lpstr>Complex tech stack</vt:lpstr>
      <vt:lpstr>PowerPoint Presentation</vt:lpstr>
      <vt:lpstr>We Have To Adopt</vt:lpstr>
      <vt:lpstr>1. Aligning Goals for Success</vt:lpstr>
      <vt:lpstr>2. Cross-Team Collaboration</vt:lpstr>
      <vt:lpstr>3. Shift left, shield right</vt:lpstr>
      <vt:lpstr>DevSecOps</vt:lpstr>
      <vt:lpstr>DevSecOps</vt:lpstr>
      <vt:lpstr>DevSecOps</vt:lpstr>
      <vt:lpstr>DevSecOps</vt:lpstr>
      <vt:lpstr>Look Ahead</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 (JINB)</cp:lastModifiedBy>
  <cp:revision>4</cp:revision>
  <dcterms:created xsi:type="dcterms:W3CDTF">2023-07-23T18:50:36Z</dcterms:created>
  <dcterms:modified xsi:type="dcterms:W3CDTF">2023-10-09T18:06:31Z</dcterms:modified>
</cp:coreProperties>
</file>